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7" r:id="rId2"/>
    <p:sldId id="293" r:id="rId3"/>
    <p:sldId id="279" r:id="rId4"/>
    <p:sldId id="270" r:id="rId5"/>
    <p:sldId id="300" r:id="rId6"/>
    <p:sldId id="304" r:id="rId7"/>
    <p:sldId id="297" r:id="rId8"/>
    <p:sldId id="264" r:id="rId9"/>
    <p:sldId id="261" r:id="rId10"/>
    <p:sldId id="281" r:id="rId11"/>
    <p:sldId id="296" r:id="rId12"/>
    <p:sldId id="259" r:id="rId13"/>
    <p:sldId id="256" r:id="rId14"/>
    <p:sldId id="262" r:id="rId15"/>
    <p:sldId id="260" r:id="rId16"/>
    <p:sldId id="266" r:id="rId17"/>
    <p:sldId id="265" r:id="rId18"/>
    <p:sldId id="313" r:id="rId19"/>
    <p:sldId id="263" r:id="rId20"/>
    <p:sldId id="267" r:id="rId21"/>
    <p:sldId id="273" r:id="rId22"/>
    <p:sldId id="301" r:id="rId23"/>
    <p:sldId id="283" r:id="rId24"/>
    <p:sldId id="295" r:id="rId25"/>
    <p:sldId id="307" r:id="rId26"/>
    <p:sldId id="315" r:id="rId27"/>
    <p:sldId id="268" r:id="rId28"/>
    <p:sldId id="292" r:id="rId29"/>
    <p:sldId id="280" r:id="rId30"/>
    <p:sldId id="312" r:id="rId31"/>
    <p:sldId id="298" r:id="rId32"/>
    <p:sldId id="305" r:id="rId33"/>
    <p:sldId id="308" r:id="rId34"/>
    <p:sldId id="309" r:id="rId35"/>
    <p:sldId id="310" r:id="rId36"/>
    <p:sldId id="314" r:id="rId37"/>
  </p:sldIdLst>
  <p:sldSz cx="12192000" cy="6858000"/>
  <p:notesSz cx="12192000" cy="6858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pos="73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D7643-6B2E-1BC2-70F5-5EBFADE1B577}" v="290" dt="2022-12-13T20:16:37.025"/>
    <p1510:client id="{2D060C1A-4202-645B-2695-21C609688E9D}" v="393" dt="2022-12-12T15:22:57.888"/>
    <p1510:client id="{5C76849D-A188-4792-938C-762902DCE7A4}" v="949" dt="2022-12-11T16:51:37.620"/>
    <p1510:client id="{96D3D054-BF95-17C2-8A1A-0B98E3BE546A}" v="3" dt="2022-12-12T14:58:20.368"/>
    <p1510:client id="{C6FF122E-CFA2-B329-F02D-46893D2BAFB1}" v="15" dt="2022-12-12T18:05:07.512"/>
    <p1510:client id="{D4127DD6-799C-A920-1484-9ED64F45E969}" v="1023" dt="2022-12-12T14:38:00.49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>
        <p:guide orient="horz" pos="2736"/>
        <p:guide pos="73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5:23:37.2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10425 8980 16383 0 0,'0'5'0'0'0,"0"6"0"0"0,0 7 0 0 0,0 5 0 0 0,0 8 0 0 0,0 4 0 0 0,0 1 0 0 0,0 0 0 0 0,0-3 0 0 0,0 0 0 0 0,5-2 0 0 0,1-1 0 0 0,5-6 0 0 0,1-2 0 0 0,-2 1 0 0 0,2-4 0 0 0,-1-1 0 0 0,-2 2 0 0 0,-3 3 0 0 0,3-3 0 0 0,0 0 0 0 0,-2 2 0 0 0,8-3 0 0 0,1 0 0 0 0,-2 2 0 0 0,2 2 0 0 0,2-3 0 0 0,-1 1 0 0 0,2 1 0 0 0,1-3 0 0 0,4 0 0 0 0,-4 2 0 0 0,1-3 0 0 0,-4 1 0 0 0,1-3 0 0 0,1-5 0 0 0,-1 2 0 0 0,0 3 0 0 0,2-2 0 0 0,3-2 0 0 0,3 1 0 0 0,1 4 0 0 0,1-2 0 0 0,1-3 0 0 0,0 2 0 0 0,1-2 0 0 0,4-3 0 0 0,2 2 0 0 0,5-1 0 0 0,-6 3 0 0 0,3-1 0 0 0,-2-3 0 0 0,-1 3 0 0 0,-2-1 0 0 0,-1-3 0 0 0,-2 3 0 0 0,5-1 0 0 0,0-2 0 0 0,0-2 0 0 0,-1 2 0 0 0,3 1 0 0 0,0-2 0 0 0,5-2 0 0 0,4-2 0 0 0,-1-1 0 0 0,-3-2 0 0 0,-3 0 0 0 0,-4 0 0 0 0,-3 0 0 0 0,3 0 0 0 0,6-1 0 0 0,0 1 0 0 0,-1 0 0 0 0,-3 0 0 0 0,-3 0 0 0 0,3-5 0 0 0,0-7 0 0 0,3 0 0 0 0,10-5 0 0 0,7-3 0 0 0,-7-3 0 0 0,-2-4 0 0 0,0-1 0 0 0,3-6 0 0 0,-3-2 0 0 0,-5 0 0 0 0,-4 7 0 0 0,-4 2 0 0 0,-8 2 0 0 0,1-1 0 0 0,1 0 0 0 0,-5-1 0 0 0,-1 0 0 0 0,0-6 0 0 0,7-3 0 0 0,-3 1 0 0 0,0 6 0 0 0,-1 3 0 0 0,-4 1 0 0 0,-1 4 0 0 0,-4 2 0 0 0,-5-2 0 0 0,1-1 0 0 0,-3-3 0 0 0,-2-1 0 0 0,2 3 0 0 0,0 1 0 0 0,-3-1 0 0 0,-2-2 0 0 0,-1 0 0 0 0,-3-3 0 0 0,-5 5 0 0 0,-2 6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5:23:37.2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20656 2884 16383 0 0,'-5'0'0'0'0,"-6"0"0"0"0,-7 0 0 0 0,-5 0 0 0 0,-3 0 0 0 0,-3 0 0 0 0,-1 0 0 0 0,0 0 0 0 0,0 0 0 0 0,0 0 0 0 0,0 0 0 0 0,1 0 0 0 0,-1 0 0 0 0,1 0 0 0 0,0 0 0 0 0,0 0 0 0 0,0 0 0 0 0,0 0 0 0 0,0 0 0 0 0,0 0 0 0 0,-4 0 0 0 0,-3 0 0 0 0,1 0 0 0 0,1 0 0 0 0,1 0 0 0 0,2 0 0 0 0,1 0 0 0 0,-5 0 0 0 0,-5 0 0 0 0,-2 0 0 0 0,2 0 0 0 0,3 0 0 0 0,2 0 0 0 0,3 0 0 0 0,2 0 0 0 0,-10 0 0 0 0,-2 0 0 0 0,1 0 0 0 0,-2 0 0 0 0,1 0 0 0 0,2 0 0 0 0,-1 0 0 0 0,1 0 0 0 0,3 0 0 0 0,2 0 0 0 0,3 0 0 0 0,1 0 0 0 0,1 0 0 0 0,1 0 0 0 0,-4 0 0 0 0,-2 0 0 0 0,0 0 0 0 0,1 0 0 0 0,2 0 0 0 0,1 0 0 0 0,1 0 0 0 0,1 0 0 0 0,0 0 0 0 0,0 0 0 0 0,5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5:23:37.21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24694 9375 16383 0 0,'-5'0'0'0'0,"-6"0"0"0"0,-7 0 0 0 0,-5 0 0 0 0,-3 0 0 0 0,-3 0 0 0 0,-5-5 0 0 0,-3-11 0 0 0,0-3 0 0 0,2 1 0 0 0,2 0 0 0 0,1 2 0 0 0,7-1 0 0 0,2-3 0 0 0,0 3 0 0 0,-1 4 0 0 0,-1 4 0 0 0,3-2 0 0 0,1-3 0 0 0,-6 0 0 0 0,-3 3 0 0 0,-2 3 0 0 0,5-1 0 0 0,2-6 0 0 0,0 2 0 0 0,0-4 0 0 0,-1 2 0 0 0,-1 4 0 0 0,-1 3 0 0 0,-1-2 0 0 0,0 2 0 0 0,0-4 0 0 0,-5 0 0 0 0,-6 3 0 0 0,-2 2 0 0 0,1 3 0 0 0,4-3 0 0 0,2 0 0 0 0,2-5 0 0 0,-2 1 0 0 0,4-3 0 0 0,2 1 0 0 0,-3 2 0 0 0,-7 4 0 0 0,-1 2 0 0 0,6-2 0 0 0,4-1 0 0 0,2 2 0 0 0,6-3 0 0 0,2-1 0 0 0,-6 2 0 0 0,-8 2 0 0 0,-4 3 0 0 0,1 1 0 0 0,1 1 0 0 0,1 1 0 0 0,3 0 0 0 0,1 0 0 0 0,1 1 0 0 0,-4-1 0 0 0,-6 0 0 0 0,-2 0 0 0 0,7 5 0 0 0,5 2 0 0 0,1-1 0 0 0,2-1 0 0 0,-5-1 0 0 0,3 3 0 0 0,2 1 0 0 0,0 3 0 0 0,0 1 0 0 0,0-2 0 0 0,-1 2 0 0 0,0-1 0 0 0,-1 2 0 0 0,0 0 0 0 0,0 2 0 0 0,0-2 0 0 0,0 3 0 0 0,0 2 0 0 0,0 0 0 0 0,0-5 0 0 0,0 1 0 0 0,5 4 0 0 0,1 2 0 0 0,1-1 0 0 0,3 1 0 0 0,0 1 0 0 0,-2-2 0 0 0,3 1 0 0 0,0 1 0 0 0,2 2 0 0 0,5 3 0 0 0,-2 1 0 0 0,-2-4 0 0 0,0 0 0 0 0,3 0 0 0 0,4 1 0 0 0,3 2 0 0 0,3 1 0 0 0,-4-4 0 0 0,-1-1 0 0 0,1 1 0 0 0,2 1 0 0 0,1 2 0 0 0,1 1 0 0 0,2 1 0 0 0,-1 1 0 0 0,1 0 0 0 0,1 0 0 0 0,-1 0 0 0 0,0-9 0 0 0,5-9 0 0 0,2-6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9T14:12:50.13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4039 228 24575,'-35'-2'0,"0"-2"0,0-2 0,0-1 0,-38-12 0,21 5 0,-54-13 0,-1 4 0,-1 5 0,-155-5 0,129 22 0,51 3 0,0-4 0,-107-17 0,85-2 0,35 6 0,0 3 0,-113-4 0,-623 18 0,739-1 0,1 3 0,0 2 0,0 4 0,0 2 0,2 4 0,0 2 0,-123 53 0,153-56 0,1 1 0,1 2 0,0 1 0,-56 46 0,-100 102 0,155-134 0,2 1 0,-31 45 0,-21 24 0,61-78 0,0 1 0,2 2 0,2 0 0,0 0 0,2 2 0,1 0 0,1 1 0,2 0 0,1 1 0,2 1 0,1-1 0,1 2 0,2-1 0,-2 64 0,16 115 0,-5-177 0,2-1 0,1 0 0,2 0 0,15 36 0,-4-23 0,3 0 0,47 72 0,73 79 0,-104-146 0,46 57 0,5-3 0,179 162 0,73-15 0,-135-108 0,-115-80 0,3-4 0,2-5 0,132 57 0,-94-59 0,3-5 0,150 32 0,-49-27 0,2-10 0,2-11 0,306 4 0,-490-37 0,566-4 0,-569 0 0,-1-2 0,86-20 0,104-44 0,-206 58 0,-1-3 0,0-1 0,-2-1 0,0-3 0,64-44 0,-75 44 0,-1-1 0,-1 0 0,-1-2 0,-1 0 0,-1-2 0,-1 0 0,-1-1 0,17-34 0,-20 31 0,-2-1 0,-1-1 0,-1 0 0,-2 0 0,-1-1 0,-1 0 0,-2-1 0,2-57 0,-7 8 0,7-99 0,6 42 0,-11-250 0,-6 364 0,0-1 0,-2 1 0,-1 0 0,-1 0 0,-20-41 0,4 8 0,-60-120 0,52 115 0,-32-87 0,8 14 0,17 48 0,30 71 0,0 0 0,-1 1 0,-1 0 0,-1 1 0,0 0 0,-23-21 0,-20-26 0,-115-170 0,153 210 0,-1 0 0,-34-30 0,32 34 0,1-2 0,-29-37 0,35 38 0,0 1 0,-2 0 0,0 1 0,-23-19 0,29 28 0,-1 1 0,1 1 0,-2-1 0,1 2 0,-1-1 0,0 2 0,0-1 0,0 1 0,-23-4 0,14 4 114,1-1 0,-25-9 0,37 11-285,0 0 0,1 0 1,-1 0-1,1 0 0,0-1 1,0 0-1,1-1 0,-1 1 1,-9-11-1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A5D40-1A2C-48EB-BFA7-5990306C8E15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5ACAB-6FA0-470C-9871-C946B4AF4E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794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ACAB-6FA0-470C-9871-C946B4AF4EC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66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ACAB-6FA0-470C-9871-C946B4AF4EC5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28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ACAB-6FA0-470C-9871-C946B4AF4EC5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62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ACAB-6FA0-470C-9871-C946B4AF4EC5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68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8801" y="426338"/>
            <a:ext cx="10034397" cy="612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40" dirty="0"/>
              <a:t>‹nr.›</a:t>
            </a:fld>
            <a:endParaRPr spc="-4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B3B3B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40" dirty="0"/>
              <a:t>‹nr.›</a:t>
            </a:fld>
            <a:endParaRPr spc="-4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40" dirty="0"/>
              <a:t>‹nr.›</a:t>
            </a:fld>
            <a:endParaRPr spc="-4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0"/>
            <a:ext cx="6096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889760" y="5154167"/>
            <a:ext cx="1440180" cy="0"/>
          </a:xfrm>
          <a:custGeom>
            <a:avLst/>
            <a:gdLst/>
            <a:ahLst/>
            <a:cxnLst/>
            <a:rect l="l" t="t" r="r" b="b"/>
            <a:pathLst>
              <a:path w="1440179">
                <a:moveTo>
                  <a:pt x="0" y="0"/>
                </a:moveTo>
                <a:lnTo>
                  <a:pt x="1440052" y="0"/>
                </a:lnTo>
              </a:path>
            </a:pathLst>
          </a:custGeom>
          <a:ln w="6350">
            <a:solidFill>
              <a:srgbClr val="EF4B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89760" y="1703832"/>
            <a:ext cx="1440180" cy="0"/>
          </a:xfrm>
          <a:custGeom>
            <a:avLst/>
            <a:gdLst/>
            <a:ahLst/>
            <a:cxnLst/>
            <a:rect l="l" t="t" r="r" b="b"/>
            <a:pathLst>
              <a:path w="1440179">
                <a:moveTo>
                  <a:pt x="0" y="0"/>
                </a:moveTo>
                <a:lnTo>
                  <a:pt x="1440052" y="0"/>
                </a:lnTo>
              </a:path>
            </a:pathLst>
          </a:custGeom>
          <a:ln w="6350">
            <a:solidFill>
              <a:srgbClr val="EF4B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40" dirty="0"/>
              <a:t>‹nr.›</a:t>
            </a:fld>
            <a:endParaRPr spc="-4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0"/>
            <a:ext cx="6096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889760" y="5154167"/>
            <a:ext cx="1440180" cy="0"/>
          </a:xfrm>
          <a:custGeom>
            <a:avLst/>
            <a:gdLst/>
            <a:ahLst/>
            <a:cxnLst/>
            <a:rect l="l" t="t" r="r" b="b"/>
            <a:pathLst>
              <a:path w="1440179">
                <a:moveTo>
                  <a:pt x="0" y="0"/>
                </a:moveTo>
                <a:lnTo>
                  <a:pt x="1440052" y="0"/>
                </a:lnTo>
              </a:path>
            </a:pathLst>
          </a:custGeom>
          <a:ln w="6350">
            <a:solidFill>
              <a:srgbClr val="EF4B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89760" y="1703832"/>
            <a:ext cx="1440180" cy="0"/>
          </a:xfrm>
          <a:custGeom>
            <a:avLst/>
            <a:gdLst/>
            <a:ahLst/>
            <a:cxnLst/>
            <a:rect l="l" t="t" r="r" b="b"/>
            <a:pathLst>
              <a:path w="1440179">
                <a:moveTo>
                  <a:pt x="0" y="0"/>
                </a:moveTo>
                <a:lnTo>
                  <a:pt x="1440052" y="0"/>
                </a:lnTo>
              </a:path>
            </a:pathLst>
          </a:custGeom>
          <a:ln w="6350">
            <a:solidFill>
              <a:srgbClr val="EF4B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40" dirty="0"/>
              <a:t>‹nr.›</a:t>
            </a:fld>
            <a:endParaRPr spc="-4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19328" y="899159"/>
            <a:ext cx="10753725" cy="5438140"/>
          </a:xfrm>
          <a:custGeom>
            <a:avLst/>
            <a:gdLst/>
            <a:ahLst/>
            <a:cxnLst/>
            <a:rect l="l" t="t" r="r" b="b"/>
            <a:pathLst>
              <a:path w="10753725" h="5438140">
                <a:moveTo>
                  <a:pt x="10753344" y="0"/>
                </a:moveTo>
                <a:lnTo>
                  <a:pt x="0" y="0"/>
                </a:lnTo>
                <a:lnTo>
                  <a:pt x="0" y="139827"/>
                </a:lnTo>
                <a:lnTo>
                  <a:pt x="0" y="5437632"/>
                </a:lnTo>
                <a:lnTo>
                  <a:pt x="10753344" y="5437632"/>
                </a:lnTo>
                <a:lnTo>
                  <a:pt x="10753344" y="139827"/>
                </a:lnTo>
                <a:lnTo>
                  <a:pt x="107533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6291" y="444195"/>
            <a:ext cx="5955665" cy="512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7647" y="3047745"/>
            <a:ext cx="5039360" cy="1734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B3B3B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84203" y="6468567"/>
            <a:ext cx="266065" cy="238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40" dirty="0"/>
              <a:t>‹nr.›</a:t>
            </a:fld>
            <a:endParaRPr spc="-4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jpeg"/><Relationship Id="rId7" Type="http://schemas.openxmlformats.org/officeDocument/2006/relationships/customXml" Target="../ink/ink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customXml" Target="../ink/ink1.xml"/><Relationship Id="rId10" Type="http://schemas.openxmlformats.org/officeDocument/2006/relationships/image" Target="../media/image33.png"/><Relationship Id="rId4" Type="http://schemas.openxmlformats.org/officeDocument/2006/relationships/image" Target="../media/image31.jpeg"/><Relationship Id="rId9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84203" y="6468567"/>
            <a:ext cx="266065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</a:t>
            </a:fld>
            <a:endParaRPr sz="1800" spc="-4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45F5CC-2874-A798-9B1F-948E26D68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60960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20C36766-6AB1-94DC-6E96-9321D57909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28600"/>
            <a:ext cx="4596914" cy="6500160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14765C41-A29D-880D-1870-8929F523C7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0200" y="3870490"/>
            <a:ext cx="2590799" cy="461024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lang="nl-BE" sz="2800" spc="-20" err="1"/>
              <a:t>Rugscholing</a:t>
            </a:r>
            <a:endParaRPr sz="2800" spc="-2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EA0C9016-6B40-DE6E-DD6F-5C428DC3C897}"/>
              </a:ext>
            </a:extLst>
          </p:cNvPr>
          <p:cNvSpPr txBox="1">
            <a:spLocks/>
          </p:cNvSpPr>
          <p:nvPr/>
        </p:nvSpPr>
        <p:spPr>
          <a:xfrm>
            <a:off x="1007806" y="5438124"/>
            <a:ext cx="2286000" cy="245580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BE" sz="1400" kern="0" spc="-20"/>
              <a:t>Tessa Antens Karina Riket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773620" y="6500317"/>
            <a:ext cx="340148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10</a:t>
            </a:fld>
            <a:endParaRPr sz="1800" spc="-40"/>
          </a:p>
        </p:txBody>
      </p:sp>
      <p:pic>
        <p:nvPicPr>
          <p:cNvPr id="1028" name="Picture 4" descr="Yoga Art Yogi Yoga Poster Yoga Pose Yoga Print Yoga Woman afbeelding 1">
            <a:extLst>
              <a:ext uri="{FF2B5EF4-FFF2-40B4-BE49-F238E27FC236}">
                <a16:creationId xmlns:a16="http://schemas.microsoft.com/office/drawing/2014/main" id="{4CAA0692-55A9-7157-F136-EF4594CE0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37" y="766541"/>
            <a:ext cx="2860890" cy="247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Afbeelding met persoon, neerleggen&#10;&#10;Automatisch gegenereerde beschrijving">
            <a:extLst>
              <a:ext uri="{FF2B5EF4-FFF2-40B4-BE49-F238E27FC236}">
                <a16:creationId xmlns:a16="http://schemas.microsoft.com/office/drawing/2014/main" id="{EFC87DBF-FA4A-5DCF-09C4-37A5FDFED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53" y="1352536"/>
            <a:ext cx="2860890" cy="2049196"/>
          </a:xfrm>
          <a:prstGeom prst="rect">
            <a:avLst/>
          </a:prstGeom>
        </p:spPr>
      </p:pic>
      <p:pic>
        <p:nvPicPr>
          <p:cNvPr id="1026" name="Picture 2" descr="Stretchoefeningen childpose">
            <a:extLst>
              <a:ext uri="{FF2B5EF4-FFF2-40B4-BE49-F238E27FC236}">
                <a16:creationId xmlns:a16="http://schemas.microsoft.com/office/drawing/2014/main" id="{D0119B95-B99C-015F-25C6-8B86A17AE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355" y="917524"/>
            <a:ext cx="2758572" cy="183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retchoefeningen knee to chest">
            <a:extLst>
              <a:ext uri="{FF2B5EF4-FFF2-40B4-BE49-F238E27FC236}">
                <a16:creationId xmlns:a16="http://schemas.microsoft.com/office/drawing/2014/main" id="{917B9CAE-31B3-9B4F-83A5-A5B22410F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88" y="4214834"/>
            <a:ext cx="2456122" cy="16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9082591-3D60-9D3E-4A05-CE8B93D24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99" y="3429000"/>
            <a:ext cx="2183684" cy="273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Afbeelding met vloer, binnen, groen, persoon&#10;&#10;Automatisch gegenereerde beschrijving">
            <a:extLst>
              <a:ext uri="{FF2B5EF4-FFF2-40B4-BE49-F238E27FC236}">
                <a16:creationId xmlns:a16="http://schemas.microsoft.com/office/drawing/2014/main" id="{D842B138-29D1-2827-F482-7E69C1A134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56" y="3872126"/>
            <a:ext cx="3253797" cy="1833489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B63E0526-787F-7E40-62E6-B4645330AA94}"/>
              </a:ext>
            </a:extLst>
          </p:cNvPr>
          <p:cNvSpPr txBox="1">
            <a:spLocks/>
          </p:cNvSpPr>
          <p:nvPr/>
        </p:nvSpPr>
        <p:spPr>
          <a:xfrm>
            <a:off x="824483" y="545264"/>
            <a:ext cx="4140201" cy="522579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algn="ctr">
              <a:spcBef>
                <a:spcPts val="235"/>
              </a:spcBef>
            </a:pPr>
            <a:r>
              <a:rPr lang="nl-NL" kern="0" spc="200"/>
              <a:t>Relaxation time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556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9995" y="958088"/>
            <a:ext cx="1739405" cy="522579"/>
          </a:xfrm>
          <a:prstGeom prst="rect">
            <a:avLst/>
          </a:prstGeom>
          <a:solidFill>
            <a:srgbClr val="F8F8F8"/>
          </a:solidFill>
        </p:spPr>
        <p:txBody>
          <a:bodyPr vert="horz" wrap="square" lIns="0" tIns="298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</a:pPr>
            <a:r>
              <a:rPr lang="nl-NL" spc="-105">
                <a:solidFill>
                  <a:srgbClr val="EF4B24"/>
                </a:solidFill>
              </a:rPr>
              <a:t>Time</a:t>
            </a:r>
            <a:r>
              <a:rPr lang="nl-NL" spc="-85">
                <a:solidFill>
                  <a:srgbClr val="EF4B24"/>
                </a:solidFill>
              </a:rPr>
              <a:t> </a:t>
            </a:r>
            <a:r>
              <a:rPr lang="nl-NL" spc="-100">
                <a:solidFill>
                  <a:srgbClr val="EF4B24"/>
                </a:solidFill>
              </a:rPr>
              <a:t>for</a:t>
            </a:r>
            <a:r>
              <a:rPr lang="nl-NL" spc="-70">
                <a:solidFill>
                  <a:srgbClr val="EF4B24"/>
                </a:solidFill>
              </a:rPr>
              <a:t> </a:t>
            </a:r>
            <a:endParaRPr spc="-30">
              <a:solidFill>
                <a:srgbClr val="EF4B24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73620" y="6436817"/>
            <a:ext cx="371898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11</a:t>
            </a:fld>
            <a:endParaRPr sz="1800" spc="-4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393123AB-857E-962A-6283-E833CE26ABC0}"/>
              </a:ext>
            </a:extLst>
          </p:cNvPr>
          <p:cNvSpPr/>
          <p:nvPr/>
        </p:nvSpPr>
        <p:spPr>
          <a:xfrm rot="5400000">
            <a:off x="0" y="602361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9311" y="533400"/>
            <a:ext cx="4361088" cy="733406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-1270" algn="ctr">
              <a:lnSpc>
                <a:spcPct val="90000"/>
              </a:lnSpc>
              <a:spcBef>
                <a:spcPts val="535"/>
              </a:spcBef>
            </a:pPr>
            <a:r>
              <a:rPr lang="nl-NL"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Bekkenkanteling</a:t>
            </a:r>
            <a:br>
              <a:rPr lang="nl-NL"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vanuit rug lig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192615D-1B08-F3E3-C72A-53E05B5B4C2E}"/>
              </a:ext>
            </a:extLst>
          </p:cNvPr>
          <p:cNvSpPr txBox="1"/>
          <p:nvPr/>
        </p:nvSpPr>
        <p:spPr>
          <a:xfrm>
            <a:off x="990600" y="2362200"/>
            <a:ext cx="3657600" cy="213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nl-NL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623CD0AF-A7DA-4C08-800D-4F7ECB9C829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3340" y="6438265"/>
            <a:ext cx="361315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12</a:t>
            </a:fld>
            <a:endParaRPr sz="1800" spc="-40"/>
          </a:p>
        </p:txBody>
      </p:sp>
      <p:pic>
        <p:nvPicPr>
          <p:cNvPr id="2" name="Afbeelding 1" descr="Afbeelding met groen, vloer, binnen&#10;&#10;Automatisch gegenereerde beschrijving">
            <a:extLst>
              <a:ext uri="{FF2B5EF4-FFF2-40B4-BE49-F238E27FC236}">
                <a16:creationId xmlns:a16="http://schemas.microsoft.com/office/drawing/2014/main" id="{3EE986A7-A6D5-FB7E-D77B-41D37C24A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6" y="2349808"/>
            <a:ext cx="4597757" cy="2590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8601168-38F0-9F14-D22E-7DF3E7DDB8A9}"/>
              </a:ext>
            </a:extLst>
          </p:cNvPr>
          <p:cNvSpPr txBox="1"/>
          <p:nvPr/>
        </p:nvSpPr>
        <p:spPr>
          <a:xfrm>
            <a:off x="6463479" y="443604"/>
            <a:ext cx="5156199" cy="10995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200" u="sng">
                <a:solidFill>
                  <a:schemeClr val="bg1"/>
                </a:solidFill>
                <a:effectLst/>
                <a:latin typeface="Verdana"/>
                <a:ea typeface="Times New Roman" panose="02020603050405020304" pitchFamily="18" charset="0"/>
                <a:cs typeface="Arial"/>
              </a:rPr>
              <a:t>Bekkenkanteling vanuit staande positie</a:t>
            </a:r>
            <a:endParaRPr lang="nl-NL" sz="3200">
              <a:solidFill>
                <a:schemeClr val="bg1"/>
              </a:solidFill>
              <a:effectLst/>
              <a:latin typeface="Verdana"/>
              <a:ea typeface="MS Mincho" panose="02020609040205080304" pitchFamily="49" charset="-128"/>
              <a:cs typeface="Arial"/>
            </a:endParaRPr>
          </a:p>
        </p:txBody>
      </p:sp>
      <p:pic>
        <p:nvPicPr>
          <p:cNvPr id="6" name="Afbeelding 5" descr="Afbeelding met vloer, binnen, groen, tafel&#10;&#10;Automatisch gegenereerde beschrijving">
            <a:extLst>
              <a:ext uri="{FF2B5EF4-FFF2-40B4-BE49-F238E27FC236}">
                <a16:creationId xmlns:a16="http://schemas.microsoft.com/office/drawing/2014/main" id="{1FA3AF39-2AD0-BA61-BC08-D8DB5F8DB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56" y="1877367"/>
            <a:ext cx="2584372" cy="1456273"/>
          </a:xfrm>
          <a:prstGeom prst="rect">
            <a:avLst/>
          </a:prstGeom>
        </p:spPr>
      </p:pic>
      <p:pic>
        <p:nvPicPr>
          <p:cNvPr id="8" name="Afbeelding 7" descr="Afbeelding met vloer, binnen, groen&#10;&#10;Automatisch gegenereerde beschrijving">
            <a:extLst>
              <a:ext uri="{FF2B5EF4-FFF2-40B4-BE49-F238E27FC236}">
                <a16:creationId xmlns:a16="http://schemas.microsoft.com/office/drawing/2014/main" id="{3B84DEEC-F256-0EF6-A453-036988A47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37" y="4080510"/>
            <a:ext cx="2873403" cy="16191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362690" y="6076788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773620" y="6489733"/>
            <a:ext cx="318981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13</a:t>
            </a:fld>
            <a:endParaRPr sz="1800" spc="-4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E10C8AC-63F8-1239-CAA9-11FC95E4F072}"/>
              </a:ext>
            </a:extLst>
          </p:cNvPr>
          <p:cNvSpPr txBox="1"/>
          <p:nvPr/>
        </p:nvSpPr>
        <p:spPr>
          <a:xfrm>
            <a:off x="1427193" y="1565800"/>
            <a:ext cx="2514601" cy="5726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200" u="sng">
                <a:solidFill>
                  <a:schemeClr val="accent5"/>
                </a:solidFill>
                <a:latin typeface="Verdana"/>
                <a:ea typeface="Times New Roman" panose="02020603050405020304" pitchFamily="18" charset="0"/>
                <a:cs typeface="Arial"/>
              </a:rPr>
              <a:t>Kattenrug</a:t>
            </a:r>
            <a:endParaRPr lang="nl-NL" sz="1800">
              <a:effectLst/>
              <a:latin typeface="Verdana"/>
              <a:ea typeface="MS Mincho" panose="02020609040205080304" pitchFamily="49" charset="-128"/>
              <a:cs typeface="Arial"/>
            </a:endParaRPr>
          </a:p>
        </p:txBody>
      </p:sp>
      <p:pic>
        <p:nvPicPr>
          <p:cNvPr id="3" name="Afbeelding 2" descr="Afbeelding met vloer, groen, binnen&#10;&#10;Automatisch gegenereerde beschrijving">
            <a:extLst>
              <a:ext uri="{FF2B5EF4-FFF2-40B4-BE49-F238E27FC236}">
                <a16:creationId xmlns:a16="http://schemas.microsoft.com/office/drawing/2014/main" id="{E41D97A0-2A80-AD3D-BDA5-1920955B6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98" y="219513"/>
            <a:ext cx="3274582" cy="1845201"/>
          </a:xfrm>
          <a:prstGeom prst="rect">
            <a:avLst/>
          </a:prstGeom>
        </p:spPr>
      </p:pic>
      <p:pic>
        <p:nvPicPr>
          <p:cNvPr id="11" name="Afbeelding 10" descr="Afbeelding met vloer, binnen, groen&#10;&#10;Automatisch gegenereerde beschrijving">
            <a:extLst>
              <a:ext uri="{FF2B5EF4-FFF2-40B4-BE49-F238E27FC236}">
                <a16:creationId xmlns:a16="http://schemas.microsoft.com/office/drawing/2014/main" id="{D342FAA1-5226-BD8A-FA86-97212E256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7" y="2954955"/>
            <a:ext cx="4904277" cy="2763521"/>
          </a:xfrm>
          <a:prstGeom prst="rect">
            <a:avLst/>
          </a:prstGeom>
        </p:spPr>
      </p:pic>
      <p:pic>
        <p:nvPicPr>
          <p:cNvPr id="13" name="Afbeelding 12" descr="Afbeelding met vloer, binnen, groen&#10;&#10;Automatisch gegenereerde beschrijving">
            <a:extLst>
              <a:ext uri="{FF2B5EF4-FFF2-40B4-BE49-F238E27FC236}">
                <a16:creationId xmlns:a16="http://schemas.microsoft.com/office/drawing/2014/main" id="{C1140745-3359-131D-E3D4-219B532A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8537"/>
            <a:ext cx="5212761" cy="29373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41665046-6F55-CA9F-04FE-9A8C0035C722}"/>
                  </a:ext>
                </a:extLst>
              </p14:cNvPr>
              <p14:cNvContentPartPr/>
              <p14:nvPr/>
            </p14:nvContentPartPr>
            <p14:xfrm>
              <a:off x="2779211" y="4037034"/>
              <a:ext cx="960785" cy="397262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41665046-6F55-CA9F-04FE-9A8C0035C7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1212" y="4019042"/>
                <a:ext cx="996423" cy="432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451E60DE-2D91-33E3-9BE6-C2514F19C136}"/>
                  </a:ext>
                </a:extLst>
              </p14:cNvPr>
              <p14:cNvContentPartPr/>
              <p14:nvPr/>
            </p14:nvContentPartPr>
            <p14:xfrm>
              <a:off x="6882388" y="1030787"/>
              <a:ext cx="688029" cy="13047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451E60DE-2D91-33E3-9BE6-C2514F19C13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4396" y="378437"/>
                <a:ext cx="723654" cy="1304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4C960176-946E-B0B7-29EF-451259EF1357}"/>
                  </a:ext>
                </a:extLst>
              </p14:cNvPr>
              <p14:cNvContentPartPr/>
              <p14:nvPr/>
            </p14:nvContentPartPr>
            <p14:xfrm>
              <a:off x="8457219" y="3973719"/>
              <a:ext cx="992104" cy="337488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4C960176-946E-B0B7-29EF-451259EF135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39227" y="3955729"/>
                <a:ext cx="1027729" cy="37310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95971" y="1020698"/>
            <a:ext cx="5755005" cy="522579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</a:pPr>
            <a:r>
              <a:rPr lang="nl-NL" spc="200"/>
              <a:t>Natuurlijke kromming rug </a:t>
            </a:r>
            <a:endParaRPr spc="2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77015" y="6468567"/>
            <a:ext cx="355922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14</a:t>
            </a:fld>
            <a:endParaRPr sz="1800" spc="-4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-model 1" descr="Thinking Face Emoji">
                <a:extLst>
                  <a:ext uri="{FF2B5EF4-FFF2-40B4-BE49-F238E27FC236}">
                    <a16:creationId xmlns:a16="http://schemas.microsoft.com/office/drawing/2014/main" id="{1FF4CE80-3C4D-D9DD-ECF2-DD8425FFBBD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39844253"/>
                  </p:ext>
                </p:extLst>
              </p:nvPr>
            </p:nvGraphicFramePr>
            <p:xfrm>
              <a:off x="2204902" y="2282190"/>
              <a:ext cx="2547257" cy="278779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47257" cy="2787794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682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-model 1" descr="Thinking Face Emoji">
                <a:extLst>
                  <a:ext uri="{FF2B5EF4-FFF2-40B4-BE49-F238E27FC236}">
                    <a16:creationId xmlns:a16="http://schemas.microsoft.com/office/drawing/2014/main" id="{1FF4CE80-3C4D-D9DD-ECF2-DD8425FFBB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4902" y="2282190"/>
                <a:ext cx="2547257" cy="2787794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FC4499BA-64CC-0060-5343-557CD89A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28" y="2282190"/>
            <a:ext cx="2812000" cy="187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A7AB1AA-CBC9-5C8D-0D56-B55DA27D7BCA}"/>
              </a:ext>
            </a:extLst>
          </p:cNvPr>
          <p:cNvSpPr txBox="1"/>
          <p:nvPr/>
        </p:nvSpPr>
        <p:spPr>
          <a:xfrm>
            <a:off x="6819201" y="14985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nl-NL" sz="180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10A5CC5-6ACF-7D2B-200E-2AFB3465EF88}"/>
              </a:ext>
            </a:extLst>
          </p:cNvPr>
          <p:cNvSpPr txBox="1"/>
          <p:nvPr/>
        </p:nvSpPr>
        <p:spPr>
          <a:xfrm>
            <a:off x="7401560" y="2431486"/>
            <a:ext cx="3764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Opspannen buik -en bilspieren door beweging zit en staan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6F23A89E-B903-3C99-3288-54DC847A9557}"/>
              </a:ext>
            </a:extLst>
          </p:cNvPr>
          <p:cNvSpPr/>
          <p:nvPr/>
        </p:nvSpPr>
        <p:spPr>
          <a:xfrm rot="5400000">
            <a:off x="0" y="602869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9975" y="6510216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15</a:t>
            </a:fld>
            <a:endParaRPr sz="1800" spc="-40"/>
          </a:p>
        </p:txBody>
      </p:sp>
      <p:pic>
        <p:nvPicPr>
          <p:cNvPr id="4" name="Afbeelding 3" descr="Afbeelding met vloer, groen, binnen, persoon&#10;&#10;Automatisch gegenereerde beschrijving">
            <a:extLst>
              <a:ext uri="{FF2B5EF4-FFF2-40B4-BE49-F238E27FC236}">
                <a16:creationId xmlns:a16="http://schemas.microsoft.com/office/drawing/2014/main" id="{B33D7D8F-F204-BF49-E036-21FE371AB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68" y="519188"/>
            <a:ext cx="2940304" cy="1656838"/>
          </a:xfrm>
          <a:prstGeom prst="rect">
            <a:avLst/>
          </a:prstGeom>
        </p:spPr>
      </p:pic>
      <p:pic>
        <p:nvPicPr>
          <p:cNvPr id="9" name="Afbeelding 8" descr="Afbeelding met groen, vloer, persoon, binnen&#10;&#10;Automatisch gegenereerde beschrijving">
            <a:extLst>
              <a:ext uri="{FF2B5EF4-FFF2-40B4-BE49-F238E27FC236}">
                <a16:creationId xmlns:a16="http://schemas.microsoft.com/office/drawing/2014/main" id="{27E4B537-F822-8F70-8D16-AF22360C8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68" y="2477206"/>
            <a:ext cx="2940304" cy="1656838"/>
          </a:xfrm>
          <a:prstGeom prst="rect">
            <a:avLst/>
          </a:prstGeom>
        </p:spPr>
      </p:pic>
      <p:pic>
        <p:nvPicPr>
          <p:cNvPr id="12" name="Afbeelding 11" descr="Afbeelding met vloer, binnen, persoon, groen&#10;&#10;Automatisch gegenereerde beschrijving">
            <a:extLst>
              <a:ext uri="{FF2B5EF4-FFF2-40B4-BE49-F238E27FC236}">
                <a16:creationId xmlns:a16="http://schemas.microsoft.com/office/drawing/2014/main" id="{92EBCEAE-5AA1-C522-6326-EBCAFC807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68" y="4532507"/>
            <a:ext cx="2940304" cy="16568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362944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784203" y="6468567"/>
            <a:ext cx="266065" cy="574516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16</a:t>
            </a:fld>
            <a:endParaRPr sz="1800" spc="-4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F91B700-C46C-E58A-7486-CE58F4377770}"/>
              </a:ext>
            </a:extLst>
          </p:cNvPr>
          <p:cNvSpPr txBox="1"/>
          <p:nvPr/>
        </p:nvSpPr>
        <p:spPr>
          <a:xfrm>
            <a:off x="381000" y="304800"/>
            <a:ext cx="510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600" u="sng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Rotatie rechts – links </a:t>
            </a:r>
            <a:endParaRPr lang="nl-NL" sz="3600" b="0" i="0" u="sng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29790B-D5C8-2238-8BB1-B4F53078F179}"/>
              </a:ext>
            </a:extLst>
          </p:cNvPr>
          <p:cNvSpPr txBox="1"/>
          <p:nvPr/>
        </p:nvSpPr>
        <p:spPr>
          <a:xfrm>
            <a:off x="4866640" y="3051294"/>
            <a:ext cx="7467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200" b="0" i="0" u="sng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Opspannen bilspieren/evenwicht</a:t>
            </a:r>
          </a:p>
        </p:txBody>
      </p:sp>
      <p:pic>
        <p:nvPicPr>
          <p:cNvPr id="7" name="Afbeelding 6" descr="Afbeelding met groen, vloer, binnen&#10;&#10;Automatisch gegenereerde beschrijving">
            <a:extLst>
              <a:ext uri="{FF2B5EF4-FFF2-40B4-BE49-F238E27FC236}">
                <a16:creationId xmlns:a16="http://schemas.microsoft.com/office/drawing/2014/main" id="{916CA9B0-3C23-726C-7AB4-198745E61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23" y="3966463"/>
            <a:ext cx="3660177" cy="2062481"/>
          </a:xfrm>
          <a:prstGeom prst="rect">
            <a:avLst/>
          </a:prstGeom>
        </p:spPr>
      </p:pic>
      <p:pic>
        <p:nvPicPr>
          <p:cNvPr id="9" name="Afbeelding 8" descr="Afbeelding met vloer, binnen, groen&#10;&#10;Automatisch gegenereerde beschrijving">
            <a:extLst>
              <a:ext uri="{FF2B5EF4-FFF2-40B4-BE49-F238E27FC236}">
                <a16:creationId xmlns:a16="http://schemas.microsoft.com/office/drawing/2014/main" id="{BBB4DED2-7381-4158-3E8A-3E78D2DE3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171" y="3966463"/>
            <a:ext cx="3660178" cy="2062481"/>
          </a:xfrm>
          <a:prstGeom prst="rect">
            <a:avLst/>
          </a:prstGeom>
        </p:spPr>
      </p:pic>
      <p:pic>
        <p:nvPicPr>
          <p:cNvPr id="13" name="Afbeelding 12" descr="Afbeelding met vloer, binnen, persoon, groen&#10;&#10;Automatisch gegenereerde beschrijving">
            <a:extLst>
              <a:ext uri="{FF2B5EF4-FFF2-40B4-BE49-F238E27FC236}">
                <a16:creationId xmlns:a16="http://schemas.microsoft.com/office/drawing/2014/main" id="{8BF7F66E-AF23-6F80-0308-CD13E883E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2" y="998581"/>
            <a:ext cx="4313138" cy="2430419"/>
          </a:xfrm>
          <a:prstGeom prst="rect">
            <a:avLst/>
          </a:prstGeom>
        </p:spPr>
      </p:pic>
      <p:pic>
        <p:nvPicPr>
          <p:cNvPr id="15" name="Afbeelding 14" descr="Afbeelding met vloer, groen, binnen&#10;&#10;Automatisch gegenereerde beschrijving">
            <a:extLst>
              <a:ext uri="{FF2B5EF4-FFF2-40B4-BE49-F238E27FC236}">
                <a16:creationId xmlns:a16="http://schemas.microsoft.com/office/drawing/2014/main" id="{68C28512-E020-D0FB-A812-11E5ED69C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36" y="534559"/>
            <a:ext cx="4045774" cy="22797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78984" y="6468567"/>
            <a:ext cx="35479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17</a:t>
            </a:fld>
            <a:endParaRPr sz="1800" spc="-4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9FA6AEA-CE39-D1F6-27C6-88A1C4313560}"/>
              </a:ext>
            </a:extLst>
          </p:cNvPr>
          <p:cNvSpPr txBox="1"/>
          <p:nvPr/>
        </p:nvSpPr>
        <p:spPr>
          <a:xfrm>
            <a:off x="3854703" y="59525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Extra !! Fietsen met Sit up houding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6928465-832B-1F16-234D-577D6D396FDA}"/>
              </a:ext>
            </a:extLst>
          </p:cNvPr>
          <p:cNvSpPr txBox="1"/>
          <p:nvPr/>
        </p:nvSpPr>
        <p:spPr>
          <a:xfrm>
            <a:off x="1770321" y="956409"/>
            <a:ext cx="1610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200" u="sng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 Up</a:t>
            </a:r>
            <a:endParaRPr lang="nl-NL" sz="3200" b="0" i="0" u="sng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Afbeelding 6" descr="Afbeelding met groen, binnen, vloer, venster&#10;&#10;Automatisch gegenereerde beschrijving">
            <a:extLst>
              <a:ext uri="{FF2B5EF4-FFF2-40B4-BE49-F238E27FC236}">
                <a16:creationId xmlns:a16="http://schemas.microsoft.com/office/drawing/2014/main" id="{30016BCF-32DC-36AA-050A-391340DC4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90" y="3918420"/>
            <a:ext cx="3255264" cy="183431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29B65C6-AB44-DA39-D775-1D0941F1E669}"/>
              </a:ext>
            </a:extLst>
          </p:cNvPr>
          <p:cNvSpPr txBox="1"/>
          <p:nvPr/>
        </p:nvSpPr>
        <p:spPr>
          <a:xfrm>
            <a:off x="7583186" y="4407047"/>
            <a:ext cx="26453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4000" b="0" i="0" u="sng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Fietsen</a:t>
            </a:r>
            <a:r>
              <a:rPr lang="nl-NL" b="0" i="0" u="sng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1D1BEF2-17D4-AACB-45E5-3E7470DE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10" y="2680530"/>
            <a:ext cx="3076575" cy="17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027FEAA-44EA-B6EE-4A05-78960154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38" y="810221"/>
            <a:ext cx="1726517" cy="17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5733FB7-16F4-B34A-FD4E-06C2513A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27" y="1802574"/>
            <a:ext cx="4433043" cy="146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A3169-B7F8-690E-D2BF-AD419123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29" y="3064222"/>
            <a:ext cx="5955665" cy="984885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nl-NL">
                <a:solidFill>
                  <a:schemeClr val="accent6">
                    <a:lumMod val="75000"/>
                  </a:schemeClr>
                </a:solidFill>
              </a:rPr>
              <a:t>Kijk met aandacht </a:t>
            </a:r>
          </a:p>
          <a:p>
            <a:endParaRPr lang="nl-NL"/>
          </a:p>
        </p:txBody>
      </p:sp>
      <p:pic>
        <p:nvPicPr>
          <p:cNvPr id="4" name="Afbeelding 4" descr="Afbeelding met blauw, speelgoed&#10;&#10;Automatisch gegenereerde beschrijving">
            <a:extLst>
              <a:ext uri="{FF2B5EF4-FFF2-40B4-BE49-F238E27FC236}">
                <a16:creationId xmlns:a16="http://schemas.microsoft.com/office/drawing/2014/main" id="{F325910C-D31A-C24E-5FCD-DE506EE9B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825" y="1707585"/>
            <a:ext cx="6114789" cy="3442830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993D7710-5323-8E46-D92E-6C27FA35BF0D}"/>
              </a:ext>
            </a:extLst>
          </p:cNvPr>
          <p:cNvSpPr/>
          <p:nvPr/>
        </p:nvSpPr>
        <p:spPr>
          <a:xfrm rot="5400000">
            <a:off x="0" y="602361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9D5261B4-42F8-F558-6C33-C91FC128241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9975" y="6510216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18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2021800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9828" y="939868"/>
            <a:ext cx="4108220" cy="461024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</a:pPr>
            <a:r>
              <a:rPr lang="nl-NL" sz="2800" spc="200"/>
              <a:t>Stap 1: evalueer</a:t>
            </a:r>
            <a:endParaRPr sz="2800" spc="2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632847" y="6468567"/>
            <a:ext cx="417421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19</a:t>
            </a:fld>
            <a:endParaRPr sz="1800" spc="-4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F0D3031-0C1E-AF1F-6257-880A51D1E70C}"/>
              </a:ext>
            </a:extLst>
          </p:cNvPr>
          <p:cNvSpPr txBox="1"/>
          <p:nvPr/>
        </p:nvSpPr>
        <p:spPr>
          <a:xfrm>
            <a:off x="1121047" y="1820017"/>
            <a:ext cx="87211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7175"/>
            <a:r>
              <a:rPr lang="nl-NL" sz="2800">
                <a:latin typeface="Verdana"/>
                <a:ea typeface="Times New Roman" panose="02020603050405020304" pitchFamily="18" charset="0"/>
                <a:cs typeface="Arial"/>
              </a:rPr>
              <a:t> </a:t>
            </a:r>
            <a:r>
              <a:rPr lang="nl-NL" sz="2800">
                <a:effectLst/>
                <a:latin typeface="Verdana"/>
                <a:ea typeface="Times New Roman" panose="02020603050405020304" pitchFamily="18" charset="0"/>
                <a:cs typeface="Arial"/>
              </a:rPr>
              <a:t> Waarom is deze taak </a:t>
            </a:r>
            <a:r>
              <a:rPr lang="nl-NL" sz="2800">
                <a:latin typeface="Verdana"/>
                <a:ea typeface="Times New Roman" panose="02020603050405020304" pitchFamily="18" charset="0"/>
                <a:cs typeface="Arial"/>
              </a:rPr>
              <a:t>fysiek belastend? </a:t>
            </a:r>
            <a:r>
              <a:rPr lang="nl-NL" sz="1400">
                <a:latin typeface="Verdana"/>
                <a:ea typeface="Times New Roman" panose="02020603050405020304" pitchFamily="18" charset="0"/>
                <a:cs typeface="Arial"/>
              </a:rPr>
              <a:t> </a:t>
            </a:r>
            <a:endParaRPr lang="nl-NL" sz="140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4EF4524-C964-4CFD-960A-9B9A5D7461DC}"/>
              </a:ext>
            </a:extLst>
          </p:cNvPr>
          <p:cNvSpPr txBox="1">
            <a:spLocks/>
          </p:cNvSpPr>
          <p:nvPr/>
        </p:nvSpPr>
        <p:spPr>
          <a:xfrm>
            <a:off x="762000" y="316751"/>
            <a:ext cx="4114800" cy="461024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2984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BE" sz="2800" kern="0" spc="200"/>
              <a:t>H</a:t>
            </a:r>
            <a:r>
              <a:rPr lang="nl-NL" sz="2800" kern="0" spc="200" err="1"/>
              <a:t>anteren</a:t>
            </a:r>
            <a:r>
              <a:rPr lang="nl-NL" sz="2800" kern="0" spc="200"/>
              <a:t> van lasten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391A4A1A-B527-6F0C-31B3-E21EA0580CB8}"/>
              </a:ext>
            </a:extLst>
          </p:cNvPr>
          <p:cNvSpPr txBox="1">
            <a:spLocks/>
          </p:cNvSpPr>
          <p:nvPr/>
        </p:nvSpPr>
        <p:spPr>
          <a:xfrm>
            <a:off x="749203" y="2679511"/>
            <a:ext cx="9993110" cy="461024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 anchor="t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NL" sz="2800" kern="0" spc="30"/>
              <a:t>Stap 2: optimaliseer de ergonomische omstandigheden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64E8106-0DFE-E8EB-EB84-FB09F606E922}"/>
              </a:ext>
            </a:extLst>
          </p:cNvPr>
          <p:cNvSpPr txBox="1"/>
          <p:nvPr/>
        </p:nvSpPr>
        <p:spPr>
          <a:xfrm>
            <a:off x="1693584" y="3267046"/>
            <a:ext cx="850205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nl-BE" sz="2800">
                <a:latin typeface="Verdana"/>
                <a:ea typeface="Times New Roman" panose="02020603050405020304" pitchFamily="18" charset="0"/>
                <a:cs typeface="Arial"/>
              </a:rPr>
              <a:t>Doorloop eerst de mogelijkheden om de omstandigheden ergonomisch aan te passen</a:t>
            </a:r>
            <a:endParaRPr lang="nl-NL" sz="2800">
              <a:effectLst/>
              <a:latin typeface="Verdana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7EFE027-9B51-DB64-E6E9-ED1D21BA68BD}"/>
              </a:ext>
            </a:extLst>
          </p:cNvPr>
          <p:cNvSpPr txBox="1">
            <a:spLocks/>
          </p:cNvSpPr>
          <p:nvPr/>
        </p:nvSpPr>
        <p:spPr>
          <a:xfrm>
            <a:off x="774719" y="4703762"/>
            <a:ext cx="7717435" cy="461024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 anchor="t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NL" sz="2800" kern="0" spc="30"/>
              <a:t>Stap 3: optimaliseer je eigen handelen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2A5D81C-F346-8A47-CBF0-884F48BAF971}"/>
              </a:ext>
            </a:extLst>
          </p:cNvPr>
          <p:cNvSpPr txBox="1"/>
          <p:nvPr/>
        </p:nvSpPr>
        <p:spPr>
          <a:xfrm>
            <a:off x="1611221" y="5383741"/>
            <a:ext cx="808735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>
                <a:latin typeface="Verdana"/>
                <a:ea typeface="Times New Roman" panose="02020603050405020304" pitchFamily="18" charset="0"/>
                <a:cs typeface="Arial"/>
              </a:rPr>
              <a:t>Hoe jouw lichaam tijdens het tillen wordt belast, heb je voor een deel zelf in de hand</a:t>
            </a:r>
          </a:p>
        </p:txBody>
      </p:sp>
      <p:pic>
        <p:nvPicPr>
          <p:cNvPr id="11" name="Picture 6" descr="stockillustraties, clipart, cartoons en iconen met juiste houding op te heffen van een zwaar voorwerp, man tillen object - ergonomie zorg">
            <a:extLst>
              <a:ext uri="{FF2B5EF4-FFF2-40B4-BE49-F238E27FC236}">
                <a16:creationId xmlns:a16="http://schemas.microsoft.com/office/drawing/2014/main" id="{E249576D-A866-0654-4074-1A8CAF638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521" y="684947"/>
            <a:ext cx="2488373" cy="165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779FB-3818-C59B-9553-A633D8D2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0" y="3150958"/>
            <a:ext cx="5955665" cy="492443"/>
          </a:xfrm>
        </p:spPr>
        <p:txBody>
          <a:bodyPr/>
          <a:lstStyle/>
          <a:p>
            <a:r>
              <a:rPr lang="nl-NL"/>
              <a:t>Zorg voor jezelf</a:t>
            </a:r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6B26C5-28D3-1D0C-DF76-614C3071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231" y="-31820"/>
            <a:ext cx="6422231" cy="6858000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3AC9125F-F488-AC24-B664-B8653D735186}"/>
              </a:ext>
            </a:extLst>
          </p:cNvPr>
          <p:cNvSpPr/>
          <p:nvPr/>
        </p:nvSpPr>
        <p:spPr>
          <a:xfrm>
            <a:off x="11362944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0ACB765-C096-EA27-7EB5-37E83F521EE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784203" y="6468567"/>
            <a:ext cx="266065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586916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78984" y="6379841"/>
            <a:ext cx="412201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20</a:t>
            </a:fld>
            <a:endParaRPr sz="1800" spc="-4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9BA642A4-5C80-4475-65C1-8D53051746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1" y="304800"/>
            <a:ext cx="4267200" cy="457200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298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</a:pPr>
            <a:r>
              <a:rPr lang="nl-NL" sz="2800" spc="30"/>
              <a:t>Zorg en verplaatsingen </a:t>
            </a:r>
            <a:endParaRPr sz="2800" spc="3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3E5DC0FA-FB10-F566-3B1B-2B3D65BF7D21}"/>
              </a:ext>
            </a:extLst>
          </p:cNvPr>
          <p:cNvSpPr txBox="1">
            <a:spLocks/>
          </p:cNvSpPr>
          <p:nvPr/>
        </p:nvSpPr>
        <p:spPr>
          <a:xfrm>
            <a:off x="769829" y="927376"/>
            <a:ext cx="3897108" cy="461024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 anchor="t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NL" sz="2800" kern="0" spc="200"/>
              <a:t>Stap 1: evalueer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1E428BE-5AB1-EE45-FDA2-9282D2164C1F}"/>
              </a:ext>
            </a:extLst>
          </p:cNvPr>
          <p:cNvSpPr txBox="1">
            <a:spLocks/>
          </p:cNvSpPr>
          <p:nvPr/>
        </p:nvSpPr>
        <p:spPr>
          <a:xfrm>
            <a:off x="774493" y="2392667"/>
            <a:ext cx="7812040" cy="461024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 anchor="t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NL" sz="2800" kern="0" spc="30"/>
              <a:t>Stap 2: optimaliseer de omstandigheden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9E9E75B8-03EC-5D9A-2A41-9C7693CEA8CA}"/>
              </a:ext>
            </a:extLst>
          </p:cNvPr>
          <p:cNvSpPr txBox="1">
            <a:spLocks/>
          </p:cNvSpPr>
          <p:nvPr/>
        </p:nvSpPr>
        <p:spPr>
          <a:xfrm>
            <a:off x="757336" y="4034426"/>
            <a:ext cx="8770161" cy="461024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 anchor="t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NL" sz="2800" kern="0" spc="30"/>
              <a:t>Stap 3 :  Betrek de zorgvrager geef vertrouwen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B862C62-4E21-6B2B-D856-C998AE644E5A}"/>
              </a:ext>
            </a:extLst>
          </p:cNvPr>
          <p:cNvSpPr txBox="1"/>
          <p:nvPr/>
        </p:nvSpPr>
        <p:spPr>
          <a:xfrm>
            <a:off x="770941" y="4537525"/>
            <a:ext cx="541020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>
                <a:latin typeface="Verdana"/>
                <a:ea typeface="Times New Roman" panose="02020603050405020304" pitchFamily="18" charset="0"/>
                <a:cs typeface="Arial"/>
              </a:rPr>
              <a:t>Non- verbaal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AA166B4-BFD7-009D-001B-522CDED4FB87}"/>
              </a:ext>
            </a:extLst>
          </p:cNvPr>
          <p:cNvSpPr txBox="1"/>
          <p:nvPr/>
        </p:nvSpPr>
        <p:spPr>
          <a:xfrm>
            <a:off x="6178772" y="4535025"/>
            <a:ext cx="548640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2800" b="1">
                <a:latin typeface="Verdana"/>
                <a:ea typeface="Times New Roman" panose="02020603050405020304" pitchFamily="18" charset="0"/>
                <a:cs typeface="Arial"/>
              </a:rPr>
              <a:t>Verbaal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BE13FD7-B2FB-F7F7-4F0E-80952F47DE31}"/>
              </a:ext>
            </a:extLst>
          </p:cNvPr>
          <p:cNvSpPr txBox="1"/>
          <p:nvPr/>
        </p:nvSpPr>
        <p:spPr>
          <a:xfrm>
            <a:off x="832288" y="1386988"/>
            <a:ext cx="1005057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42925" indent="-285750">
              <a:buFont typeface="Arial" panose="020B0604020202020204" pitchFamily="34" charset="0"/>
              <a:buChar char="•"/>
            </a:pPr>
            <a:r>
              <a:rPr lang="nl-NL" sz="2800">
                <a:latin typeface="Verdana"/>
                <a:ea typeface="Times New Roman" panose="02020603050405020304" pitchFamily="18" charset="0"/>
                <a:cs typeface="Arial"/>
              </a:rPr>
              <a:t>Belangrijk bij elke zorg-en verplaatsing situatie WAT kan en mag de zorgvrager zelf? </a:t>
            </a:r>
            <a:r>
              <a:rPr lang="nl-NL" sz="1400">
                <a:latin typeface="Verdana"/>
                <a:ea typeface="Times New Roman" panose="02020603050405020304" pitchFamily="18" charset="0"/>
                <a:cs typeface="Arial"/>
              </a:rPr>
              <a:t> </a:t>
            </a:r>
            <a:endParaRPr lang="nl-NL" sz="140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47E1CC8-5B91-FAB0-2408-76DCA77F9A8A}"/>
              </a:ext>
            </a:extLst>
          </p:cNvPr>
          <p:cNvSpPr txBox="1"/>
          <p:nvPr/>
        </p:nvSpPr>
        <p:spPr>
          <a:xfrm>
            <a:off x="626369" y="2957406"/>
            <a:ext cx="1044919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>
                <a:latin typeface="Verdana"/>
                <a:ea typeface="Times New Roman" panose="02020603050405020304" pitchFamily="18" charset="0"/>
                <a:cs typeface="Arial"/>
              </a:rPr>
              <a:t>Maak de omgeving klaar, neem de juiste hulpmiddelen, het juiste zorgmateriaal, vraag hulp , plan je taken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947C591C-F6F3-B3B9-D9B6-AA9A13811E9C}"/>
              </a:ext>
            </a:extLst>
          </p:cNvPr>
          <p:cNvSpPr txBox="1">
            <a:spLocks/>
          </p:cNvSpPr>
          <p:nvPr/>
        </p:nvSpPr>
        <p:spPr>
          <a:xfrm>
            <a:off x="762001" y="6120637"/>
            <a:ext cx="7417632" cy="461024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 anchor="t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NL" sz="2800" kern="0" spc="30"/>
              <a:t>Stap 4 : optimaliseer je eigen handelen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78984" y="6468567"/>
            <a:ext cx="328694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21</a:t>
            </a:fld>
            <a:endParaRPr sz="1800" spc="-4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F7C4EC4-B88A-428E-68A8-182135E9CEAF}"/>
              </a:ext>
            </a:extLst>
          </p:cNvPr>
          <p:cNvSpPr txBox="1"/>
          <p:nvPr/>
        </p:nvSpPr>
        <p:spPr>
          <a:xfrm>
            <a:off x="728106" y="2637844"/>
            <a:ext cx="80873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basisprincipes</a:t>
            </a:r>
            <a:endParaRPr lang="nl-NL" sz="140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nl-NL" sz="140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 in evenwicht</a:t>
            </a:r>
          </a:p>
          <a:p>
            <a:pPr marL="514350" indent="-514350" algn="l">
              <a:buAutoNum type="arabicPeriod"/>
            </a:pPr>
            <a:r>
              <a:rPr lang="nl-NL" sz="14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Hou gewrichten in neutrale zone </a:t>
            </a:r>
          </a:p>
          <a:p>
            <a:pPr marL="514350" indent="-514350" algn="l">
              <a:buAutoNum type="arabicPeriod"/>
            </a:pPr>
            <a:r>
              <a:rPr lang="nl-NL" sz="1400" b="1" u="sng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Werk met de handen dicht bij de romp</a:t>
            </a:r>
          </a:p>
          <a:p>
            <a:pPr marL="514350" indent="-514350" algn="l">
              <a:buAutoNum type="arabicPeriod"/>
            </a:pPr>
            <a:r>
              <a:rPr lang="nl-NL" sz="14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Gebruik de kracht van je eigen lichaamsgewicht &amp; van beenspieren</a:t>
            </a:r>
          </a:p>
          <a:p>
            <a:pPr marL="514350" indent="-514350" algn="l">
              <a:buAutoNum type="arabicPeriod"/>
            </a:pPr>
            <a:r>
              <a:rPr lang="nl-NL" sz="140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Zet beweging rustig in </a:t>
            </a:r>
          </a:p>
          <a:p>
            <a:pPr marL="514350" indent="-514350">
              <a:buFontTx/>
              <a:buAutoNum type="arabicPeriod"/>
            </a:pPr>
            <a:r>
              <a:rPr lang="nl-NL" sz="14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Beweeg handen &amp; voeten in dezelfde </a:t>
            </a:r>
            <a:r>
              <a:rPr lang="nl-NL" sz="140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richting</a:t>
            </a:r>
          </a:p>
          <a:p>
            <a:endParaRPr lang="nl-NL" sz="140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nl-BE" sz="140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9F5A8F4-AA22-7375-CC1C-8D3B98F32E82}"/>
              </a:ext>
            </a:extLst>
          </p:cNvPr>
          <p:cNvSpPr txBox="1">
            <a:spLocks/>
          </p:cNvSpPr>
          <p:nvPr/>
        </p:nvSpPr>
        <p:spPr>
          <a:xfrm>
            <a:off x="833703" y="4819070"/>
            <a:ext cx="6324601" cy="645690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BE" sz="2000" kern="0" spc="30"/>
              <a:t>Dankzij deze basisprincipes kun je de fysieke belasting sterk beperken.  Maak ze je “eigen” !! </a:t>
            </a:r>
            <a:endParaRPr lang="nl-NL" sz="2000" kern="0" spc="30"/>
          </a:p>
        </p:txBody>
      </p:sp>
      <p:pic>
        <p:nvPicPr>
          <p:cNvPr id="4" name="Afbeelding 3" descr="Afbeelding met vloer, groen&#10;&#10;Automatisch gegenereerde beschrijving">
            <a:extLst>
              <a:ext uri="{FF2B5EF4-FFF2-40B4-BE49-F238E27FC236}">
                <a16:creationId xmlns:a16="http://schemas.microsoft.com/office/drawing/2014/main" id="{43D9AAA5-ACF8-BCAD-2C84-30EB33FB2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60" y="3960553"/>
            <a:ext cx="3426805" cy="193097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A3F60ED-7070-907A-243B-1F4D6E623D47}"/>
              </a:ext>
            </a:extLst>
          </p:cNvPr>
          <p:cNvSpPr txBox="1"/>
          <p:nvPr/>
        </p:nvSpPr>
        <p:spPr>
          <a:xfrm>
            <a:off x="733465" y="1608624"/>
            <a:ext cx="10580557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>
                <a:latin typeface="Verdana"/>
                <a:ea typeface="Times New Roman" panose="02020603050405020304" pitchFamily="18" charset="0"/>
                <a:cs typeface="Arial"/>
              </a:rPr>
              <a:t>Hoe jouw lichaam tijdens de zorg-en verplaatingssituatie wordt belast, heb je voor een groot deel zelf in de hand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B5B8CDB-D447-1154-7830-CC6F53FEC2C4}"/>
              </a:ext>
            </a:extLst>
          </p:cNvPr>
          <p:cNvSpPr txBox="1">
            <a:spLocks/>
          </p:cNvSpPr>
          <p:nvPr/>
        </p:nvSpPr>
        <p:spPr>
          <a:xfrm>
            <a:off x="737017" y="799129"/>
            <a:ext cx="7417632" cy="461024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 anchor="t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>
              <a:spcBef>
                <a:spcPts val="235"/>
              </a:spcBef>
            </a:pPr>
            <a:r>
              <a:rPr lang="nl-NL" sz="2800" kern="0" spc="30"/>
              <a:t>Stap 4 : optimaliseer je eigen handelen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loer, groen, persoon, binnen&#10;&#10;Automatisch gegenereerde beschrijving">
            <a:extLst>
              <a:ext uri="{FF2B5EF4-FFF2-40B4-BE49-F238E27FC236}">
                <a16:creationId xmlns:a16="http://schemas.microsoft.com/office/drawing/2014/main" id="{BAAA522C-3E47-9541-EDBF-69071E684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19" y="956639"/>
            <a:ext cx="5266944" cy="29678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D8EBD916-F4C7-7897-E75A-A5D126FD6972}"/>
                  </a:ext>
                </a:extLst>
              </p14:cNvPr>
              <p14:cNvContentPartPr/>
              <p14:nvPr/>
            </p14:nvContentPartPr>
            <p14:xfrm>
              <a:off x="8005160" y="2549440"/>
              <a:ext cx="1972080" cy="130248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D8EBD916-F4C7-7897-E75A-A5D126FD69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2160" y="2486440"/>
                <a:ext cx="2097720" cy="1428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fbeelding 7" descr="Afbeelding met groen, vloer, persoon, binnen&#10;&#10;Automatisch gegenereerde beschrijving">
            <a:extLst>
              <a:ext uri="{FF2B5EF4-FFF2-40B4-BE49-F238E27FC236}">
                <a16:creationId xmlns:a16="http://schemas.microsoft.com/office/drawing/2014/main" id="{1192D1AC-60A9-3071-5A9A-0BAFA6BEA9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1" y="2326639"/>
            <a:ext cx="3647194" cy="205516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75B5CF9-B050-0E29-8B2F-12C4794FF82C}"/>
              </a:ext>
            </a:extLst>
          </p:cNvPr>
          <p:cNvSpPr txBox="1"/>
          <p:nvPr/>
        </p:nvSpPr>
        <p:spPr>
          <a:xfrm>
            <a:off x="1441965" y="587307"/>
            <a:ext cx="3647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20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 in evenwicht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E4BF9EE-A6D7-EE39-6747-5BC5121BCCDF}"/>
              </a:ext>
            </a:extLst>
          </p:cNvPr>
          <p:cNvSpPr/>
          <p:nvPr/>
        </p:nvSpPr>
        <p:spPr>
          <a:xfrm rot="5400000">
            <a:off x="0" y="602361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08CF6E1-EB5A-EE2F-8943-020DAA2D1FD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9975" y="6510216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22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3514798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77015" y="6439813"/>
            <a:ext cx="373894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23</a:t>
            </a:fld>
            <a:endParaRPr sz="1800" spc="-40"/>
          </a:p>
        </p:txBody>
      </p:sp>
      <p:pic>
        <p:nvPicPr>
          <p:cNvPr id="2" name="Afbeelding 1" descr="Afbeelding met vloer&#10;&#10;Automatisch gegenereerde beschrijving">
            <a:extLst>
              <a:ext uri="{FF2B5EF4-FFF2-40B4-BE49-F238E27FC236}">
                <a16:creationId xmlns:a16="http://schemas.microsoft.com/office/drawing/2014/main" id="{865B8502-30C2-2738-B312-465762A81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9" y="1026628"/>
            <a:ext cx="3500307" cy="2358135"/>
          </a:xfrm>
          <a:prstGeom prst="rect">
            <a:avLst/>
          </a:prstGeom>
        </p:spPr>
      </p:pic>
      <p:pic>
        <p:nvPicPr>
          <p:cNvPr id="7" name="Afbeelding 6" descr="Afbeelding met groen, vloer, binnen, tafel&#10;&#10;Automatisch gegenereerde beschrijving">
            <a:extLst>
              <a:ext uri="{FF2B5EF4-FFF2-40B4-BE49-F238E27FC236}">
                <a16:creationId xmlns:a16="http://schemas.microsoft.com/office/drawing/2014/main" id="{80ADEB81-0392-0FD1-A79A-966E928B8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15" y="1382857"/>
            <a:ext cx="3631184" cy="2046143"/>
          </a:xfrm>
          <a:prstGeom prst="rect">
            <a:avLst/>
          </a:prstGeom>
        </p:spPr>
      </p:pic>
      <p:pic>
        <p:nvPicPr>
          <p:cNvPr id="4" name="Picture 6" descr="stockillustraties, clipart, cartoons en iconen met juiste houding op te heffen van een zwaar voorwerp, man tillen object - ergonomie zorg">
            <a:extLst>
              <a:ext uri="{FF2B5EF4-FFF2-40B4-BE49-F238E27FC236}">
                <a16:creationId xmlns:a16="http://schemas.microsoft.com/office/drawing/2014/main" id="{629D7719-AF13-A723-7300-918802D9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16" y="3949543"/>
            <a:ext cx="2805599" cy="18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E9FC54-E000-F803-8C9C-3C30F917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219200"/>
            <a:ext cx="5955665" cy="492443"/>
          </a:xfrm>
        </p:spPr>
        <p:txBody>
          <a:bodyPr/>
          <a:lstStyle/>
          <a:p>
            <a:r>
              <a:rPr lang="nl-NL">
                <a:solidFill>
                  <a:schemeClr val="accent6">
                    <a:lumMod val="75000"/>
                  </a:schemeClr>
                </a:solidFill>
              </a:rPr>
              <a:t>Communiceer </a:t>
            </a:r>
            <a:endParaRPr lang="nl-BE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1017E2D-0E2F-EDB6-9AA3-C56ED4A05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4081" y="2514600"/>
            <a:ext cx="13530841" cy="4343400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0E721E72-3564-661D-DE56-4630D77CFB2C}"/>
              </a:ext>
            </a:extLst>
          </p:cNvPr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91339404-CCCB-A6BB-E231-EB2E55788E6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9975" y="6510216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24</a:t>
            </a:fld>
            <a:endParaRPr sz="1800" spc="-4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ED1D1717-36E0-48BA-C062-85F31C7B0BC0}"/>
              </a:ext>
            </a:extLst>
          </p:cNvPr>
          <p:cNvSpPr txBox="1">
            <a:spLocks/>
          </p:cNvSpPr>
          <p:nvPr/>
        </p:nvSpPr>
        <p:spPr>
          <a:xfrm>
            <a:off x="11718325" y="6509450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Lucida Sans Unicode"/>
                <a:ea typeface="+mn-ea"/>
                <a:cs typeface="Lucida Sans Unicod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60"/>
              </a:spcBef>
            </a:pPr>
            <a:fld id="{81D60167-4931-47E6-BA6A-407CBD079E47}" type="slidenum">
              <a:rPr lang="nl-NL" sz="1800" spc="-40" dirty="0"/>
              <a:pPr marL="38100">
                <a:spcBef>
                  <a:spcPts val="160"/>
                </a:spcBef>
              </a:pPr>
              <a:t>24</a:t>
            </a:fld>
            <a:endParaRPr lang="nl-NL" sz="1800" spc="-40"/>
          </a:p>
        </p:txBody>
      </p:sp>
    </p:spTree>
    <p:extLst>
      <p:ext uri="{BB962C8B-B14F-4D97-AF65-F5344CB8AC3E}">
        <p14:creationId xmlns:p14="http://schemas.microsoft.com/office/powerpoint/2010/main" val="1566985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EFE797-D3BC-F089-4633-FA55D52881CB}"/>
              </a:ext>
            </a:extLst>
          </p:cNvPr>
          <p:cNvSpPr txBox="1"/>
          <p:nvPr/>
        </p:nvSpPr>
        <p:spPr>
          <a:xfrm>
            <a:off x="503650" y="1996335"/>
            <a:ext cx="531051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3600">
                <a:latin typeface="Verdana"/>
                <a:ea typeface="Times New Roman" panose="02020603050405020304" pitchFamily="18" charset="0"/>
                <a:cs typeface="Arial"/>
              </a:rPr>
              <a:t>Contact maken met zorgvrager</a:t>
            </a:r>
          </a:p>
          <a:p>
            <a:pPr marL="285750" indent="-285750">
              <a:buFont typeface="Arial"/>
              <a:buChar char="•"/>
            </a:pPr>
            <a:r>
              <a:rPr lang="nl-NL" sz="3600">
                <a:latin typeface="Verdana"/>
                <a:ea typeface="Times New Roman" panose="02020603050405020304" pitchFamily="18" charset="0"/>
                <a:cs typeface="Arial"/>
              </a:rPr>
              <a:t>(durf je collega aan te spreken)</a:t>
            </a:r>
          </a:p>
          <a:p>
            <a:pPr marL="285750" indent="-285750">
              <a:buFont typeface="Arial"/>
              <a:buChar char="•"/>
            </a:pPr>
            <a:r>
              <a:rPr lang="nl-NL" sz="3600">
                <a:latin typeface="Verdana"/>
                <a:ea typeface="Times New Roman" panose="02020603050405020304" pitchFamily="18" charset="0"/>
                <a:cs typeface="Arial"/>
              </a:rPr>
              <a:t>reflecteer</a:t>
            </a:r>
          </a:p>
        </p:txBody>
      </p:sp>
      <p:pic>
        <p:nvPicPr>
          <p:cNvPr id="3" name="Afbeelding 3">
            <a:extLst>
              <a:ext uri="{FF2B5EF4-FFF2-40B4-BE49-F238E27FC236}">
                <a16:creationId xmlns:a16="http://schemas.microsoft.com/office/drawing/2014/main" id="{0476FF5C-488F-71D0-7FCB-56D9E46DB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825" y="1711520"/>
            <a:ext cx="6104350" cy="3737672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B54E19B5-A80F-9874-DD6E-5B1A68F72F47}"/>
              </a:ext>
            </a:extLst>
          </p:cNvPr>
          <p:cNvSpPr/>
          <p:nvPr/>
        </p:nvSpPr>
        <p:spPr>
          <a:xfrm rot="5400000">
            <a:off x="0" y="602361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426232CA-F8CB-D71B-3B11-C46395D615C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9975" y="6510216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25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3345129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tekst, teken, geel&#10;&#10;Automatisch gegenereerde beschrijving">
            <a:extLst>
              <a:ext uri="{FF2B5EF4-FFF2-40B4-BE49-F238E27FC236}">
                <a16:creationId xmlns:a16="http://schemas.microsoft.com/office/drawing/2014/main" id="{56666C19-03FC-A54D-1B2D-E0B67078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734" y="1618618"/>
            <a:ext cx="5029199" cy="3747763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2173F2C1-15FE-83E4-9E81-8C5C75902FC4}"/>
              </a:ext>
            </a:extLst>
          </p:cNvPr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1C331DA9-0AEE-2D2D-D33A-955CCBEE00D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9975" y="6510216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26</a:t>
            </a:fld>
            <a:endParaRPr sz="1800" spc="-4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C4F1FF54-8231-D110-C12D-11541FBDB4CE}"/>
              </a:ext>
            </a:extLst>
          </p:cNvPr>
          <p:cNvSpPr txBox="1">
            <a:spLocks/>
          </p:cNvSpPr>
          <p:nvPr/>
        </p:nvSpPr>
        <p:spPr>
          <a:xfrm>
            <a:off x="11761439" y="6509226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Lucida Sans Unicode"/>
                <a:ea typeface="+mn-ea"/>
                <a:cs typeface="Lucida Sans Unicod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60"/>
              </a:spcBef>
            </a:pPr>
            <a:fld id="{81D60167-4931-47E6-BA6A-407CBD079E47}" type="slidenum">
              <a:rPr lang="nl-NL" sz="1800" spc="-40" dirty="0"/>
              <a:pPr marL="38100">
                <a:spcBef>
                  <a:spcPts val="160"/>
                </a:spcBef>
              </a:pPr>
              <a:t>26</a:t>
            </a:fld>
            <a:endParaRPr lang="nl-NL" sz="1800" spc="-40"/>
          </a:p>
        </p:txBody>
      </p:sp>
    </p:spTree>
    <p:extLst>
      <p:ext uri="{BB962C8B-B14F-4D97-AF65-F5344CB8AC3E}">
        <p14:creationId xmlns:p14="http://schemas.microsoft.com/office/powerpoint/2010/main" val="3130279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362944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1F1F1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6167" y="2456433"/>
            <a:ext cx="3543300" cy="2289216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3810" algn="ctr">
              <a:lnSpc>
                <a:spcPct val="90000"/>
              </a:lnSpc>
              <a:spcBef>
                <a:spcPts val="475"/>
              </a:spcBef>
            </a:pPr>
            <a:r>
              <a:rPr lang="nl-NL" spc="15">
                <a:solidFill>
                  <a:srgbClr val="EF4B24"/>
                </a:solidFill>
              </a:rPr>
              <a:t>We kunnen de basisprincipes  op alle zorgsituaties toepassen</a:t>
            </a:r>
            <a:endParaRPr spc="15">
              <a:solidFill>
                <a:srgbClr val="EF4B24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3BF30A2-9756-642A-A0D9-99EB59249BCA}"/>
              </a:ext>
            </a:extLst>
          </p:cNvPr>
          <p:cNvSpPr txBox="1"/>
          <p:nvPr/>
        </p:nvSpPr>
        <p:spPr>
          <a:xfrm>
            <a:off x="6385983" y="2722033"/>
            <a:ext cx="55358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Steunkousen aan- &amp; uittrekken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Inspuitingen toedienen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Wondzorg verlenen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Bedbad geven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Wisselhouding geven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nl-BE" sz="180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90D3423-BFAF-45D4-152A-B473A45330A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752534" y="6515164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27</a:t>
            </a:fld>
            <a:endParaRPr sz="1800" spc="-4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34722" y="6527944"/>
            <a:ext cx="459038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28</a:t>
            </a:fld>
            <a:endParaRPr sz="1800" spc="-4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1D04B5-8A45-7FC1-5DE1-40F3DC0C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084289"/>
            <a:ext cx="2095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9950895-1CB7-D240-F60F-54B77F7D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824" y="1338738"/>
            <a:ext cx="2970784" cy="18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98735E8-F03D-B2C9-D464-6B133631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04" y="1222401"/>
            <a:ext cx="2591916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658F42-2416-4BB3-3262-0EEA07AA4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3643118"/>
            <a:ext cx="2756209" cy="18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B290C9-0C5C-1C65-7006-AE317C21F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96" y="3662523"/>
            <a:ext cx="3550512" cy="199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5A0B7CC-F667-8ACF-010B-D232DBAF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04" y="3429000"/>
            <a:ext cx="2732061" cy="187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62EAF5C-BCCE-0C65-FACB-693DF2606366}"/>
              </a:ext>
            </a:extLst>
          </p:cNvPr>
          <p:cNvSpPr txBox="1"/>
          <p:nvPr/>
        </p:nvSpPr>
        <p:spPr>
          <a:xfrm>
            <a:off x="743733" y="5832431"/>
            <a:ext cx="6471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latin typeface="Verdana"/>
                <a:ea typeface="Times New Roman" panose="02020603050405020304" pitchFamily="18" charset="0"/>
                <a:cs typeface="Arial"/>
              </a:rPr>
              <a:t>Maak gebruik van hulpmiddelen!</a:t>
            </a:r>
            <a:endParaRPr lang="nl-NL" sz="180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362944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1F1F1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4832" y="2964256"/>
            <a:ext cx="359156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br>
              <a:rPr lang="nl-BE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14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779255" y="6419087"/>
            <a:ext cx="345233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29</a:t>
            </a:fld>
            <a:endParaRPr lang="nl-NL" sz="1800" spc="-4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B9FBB2-818C-9F05-35A7-701E5B71B04C}"/>
              </a:ext>
            </a:extLst>
          </p:cNvPr>
          <p:cNvSpPr txBox="1">
            <a:spLocks/>
          </p:cNvSpPr>
          <p:nvPr/>
        </p:nvSpPr>
        <p:spPr>
          <a:xfrm>
            <a:off x="1219200" y="1219200"/>
            <a:ext cx="595566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r>
              <a:rPr lang="nl-NL" kern="0">
                <a:solidFill>
                  <a:schemeClr val="accent6">
                    <a:lumMod val="75000"/>
                  </a:schemeClr>
                </a:solidFill>
              </a:rPr>
              <a:t>Werk ergonomisch</a:t>
            </a:r>
            <a:endParaRPr lang="nl-BE" ker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6E37-905B-D030-13D1-000A911B3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84" y="657214"/>
            <a:ext cx="3591560" cy="25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ussen zitten en staan">
            <a:extLst>
              <a:ext uri="{FF2B5EF4-FFF2-40B4-BE49-F238E27FC236}">
                <a16:creationId xmlns:a16="http://schemas.microsoft.com/office/drawing/2014/main" id="{6FA20A8F-97AC-EA3D-F043-35EDEECA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56" y="2469236"/>
            <a:ext cx="3429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chtstaand werken">
            <a:extLst>
              <a:ext uri="{FF2B5EF4-FFF2-40B4-BE49-F238E27FC236}">
                <a16:creationId xmlns:a16="http://schemas.microsoft.com/office/drawing/2014/main" id="{FC84CF35-1DBD-5DE3-20DB-438DA1C2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564" y="3905261"/>
            <a:ext cx="3429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362944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784203" y="6468567"/>
            <a:ext cx="266065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3</a:t>
            </a:fld>
            <a:endParaRPr sz="1800" spc="-4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4726501-2984-6EAD-F297-8144A5388586}"/>
              </a:ext>
            </a:extLst>
          </p:cNvPr>
          <p:cNvSpPr/>
          <p:nvPr/>
        </p:nvSpPr>
        <p:spPr>
          <a:xfrm>
            <a:off x="1292839" y="1193296"/>
            <a:ext cx="3499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BEWEGING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3843E44-183F-2C9D-559C-E2583E13D114}"/>
              </a:ext>
            </a:extLst>
          </p:cNvPr>
          <p:cNvSpPr/>
          <p:nvPr/>
        </p:nvSpPr>
        <p:spPr>
          <a:xfrm>
            <a:off x="4258542" y="1470590"/>
            <a:ext cx="2608406" cy="92333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16194000"/>
              </a:camera>
              <a:lightRig rig="threePt" dir="t"/>
            </a:scene3d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Houding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25F0B8A-10BE-E461-42EB-B5A95A5AF787}"/>
              </a:ext>
            </a:extLst>
          </p:cNvPr>
          <p:cNvSpPr/>
          <p:nvPr/>
        </p:nvSpPr>
        <p:spPr>
          <a:xfrm>
            <a:off x="828298" y="2342616"/>
            <a:ext cx="513377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Gezonde voeding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A0F107F-7935-CA8B-0043-F2820B281F42}"/>
              </a:ext>
            </a:extLst>
          </p:cNvPr>
          <p:cNvSpPr/>
          <p:nvPr/>
        </p:nvSpPr>
        <p:spPr>
          <a:xfrm>
            <a:off x="6248400" y="4572000"/>
            <a:ext cx="4007187" cy="64633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Gezonde veerkracht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CF7067A-3AA2-BA40-8D2E-9A745B9DD9B5}"/>
              </a:ext>
            </a:extLst>
          </p:cNvPr>
          <p:cNvSpPr/>
          <p:nvPr/>
        </p:nvSpPr>
        <p:spPr>
          <a:xfrm rot="1718299">
            <a:off x="6640546" y="3066171"/>
            <a:ext cx="33688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BE" sz="360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</a:t>
            </a:r>
            <a:r>
              <a:rPr lang="nl-NL" sz="360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oken en alcohol</a:t>
            </a:r>
            <a:endParaRPr lang="nl-NL" sz="3600" b="0" cap="none" spc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71693E94-ECA2-E069-265D-0FA44A21398B}"/>
              </a:ext>
            </a:extLst>
          </p:cNvPr>
          <p:cNvSpPr/>
          <p:nvPr/>
        </p:nvSpPr>
        <p:spPr>
          <a:xfrm>
            <a:off x="1806057" y="3545888"/>
            <a:ext cx="29863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Belastbaarheid</a:t>
            </a:r>
            <a:endParaRPr lang="nl-NL" sz="3600" b="0" cap="none" spc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9C1EC0A0-3366-DE2F-E1FF-8BDAD78C06DA}"/>
              </a:ext>
            </a:extLst>
          </p:cNvPr>
          <p:cNvSpPr/>
          <p:nvPr/>
        </p:nvSpPr>
        <p:spPr>
          <a:xfrm rot="5400000">
            <a:off x="3994062" y="4027374"/>
            <a:ext cx="23045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Belasting</a:t>
            </a:r>
            <a:endParaRPr lang="nl-NL" sz="40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4BE4ABA-C289-BB99-94C3-C99949038A7E}"/>
              </a:ext>
            </a:extLst>
          </p:cNvPr>
          <p:cNvSpPr/>
          <p:nvPr/>
        </p:nvSpPr>
        <p:spPr>
          <a:xfrm>
            <a:off x="6671408" y="1893149"/>
            <a:ext cx="3822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BE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Gezond bewegen</a:t>
            </a:r>
            <a:endParaRPr lang="nl-NL" sz="2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2785D17-1044-7941-22E0-3AA523DEC664}"/>
              </a:ext>
            </a:extLst>
          </p:cNvPr>
          <p:cNvSpPr/>
          <p:nvPr/>
        </p:nvSpPr>
        <p:spPr>
          <a:xfrm>
            <a:off x="6400800" y="801810"/>
            <a:ext cx="33074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0" cap="none" spc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Goede nachtrust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D2F29-8CC8-95CD-424F-2BAF690A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32" y="392003"/>
            <a:ext cx="5955665" cy="492443"/>
          </a:xfrm>
        </p:spPr>
        <p:txBody>
          <a:bodyPr wrap="square" lIns="0" tIns="0" rIns="0" bIns="0" anchor="t">
            <a:spAutoFit/>
          </a:bodyPr>
          <a:lstStyle/>
          <a:p>
            <a:r>
              <a:rPr lang="nl-NL">
                <a:solidFill>
                  <a:schemeClr val="tx1"/>
                </a:solidFill>
              </a:rPr>
              <a:t>Juiste houding aan bureau</a:t>
            </a: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A986562A-83ED-6193-3F28-751B2A3A8A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66586" y="883243"/>
            <a:ext cx="8017492" cy="5904036"/>
          </a:xfr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9BD777CA-F911-3A9F-CDFF-EE3A335190FD}"/>
              </a:ext>
            </a:extLst>
          </p:cNvPr>
          <p:cNvSpPr/>
          <p:nvPr/>
        </p:nvSpPr>
        <p:spPr>
          <a:xfrm rot="5400000">
            <a:off x="0" y="602361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8594732-AB51-2EC8-5FC1-744985CBE11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9975" y="6510216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30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1648588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7">
            <a:extLst>
              <a:ext uri="{FF2B5EF4-FFF2-40B4-BE49-F238E27FC236}">
                <a16:creationId xmlns:a16="http://schemas.microsoft.com/office/drawing/2014/main" id="{3ED06802-AD90-D89D-8223-B245FDCD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5955665" cy="492443"/>
          </a:xfrm>
        </p:spPr>
        <p:txBody>
          <a:bodyPr/>
          <a:lstStyle/>
          <a:p>
            <a:r>
              <a:rPr lang="nl-NL">
                <a:solidFill>
                  <a:srgbClr val="FF0000"/>
                </a:solidFill>
              </a:rPr>
              <a:t>In- en uit de auto stappen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2C1C35-0E51-DEC9-AC44-FB2CA2C1D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624" y="1066800"/>
            <a:ext cx="503936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Vermijden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57DC2D-DBDD-09F1-6A57-EA9112912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t="35555" r="50625" b="10000"/>
          <a:stretch/>
        </p:blipFill>
        <p:spPr>
          <a:xfrm>
            <a:off x="762000" y="1714490"/>
            <a:ext cx="4572000" cy="3733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EABC628-4BC0-CCDD-B888-D615D47A5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49" t="32222" r="3750" b="12223"/>
          <a:stretch/>
        </p:blipFill>
        <p:spPr>
          <a:xfrm>
            <a:off x="5791200" y="1676390"/>
            <a:ext cx="4974422" cy="3810000"/>
          </a:xfrm>
          <a:prstGeom prst="rect">
            <a:avLst/>
          </a:prstGeom>
        </p:spPr>
      </p:pic>
      <p:pic>
        <p:nvPicPr>
          <p:cNvPr id="7" name="Picture 2" descr="Amethist.nl | Blog Oeps foutje. Fouten maken hoe ga jij er mee om?">
            <a:extLst>
              <a:ext uri="{FF2B5EF4-FFF2-40B4-BE49-F238E27FC236}">
                <a16:creationId xmlns:a16="http://schemas.microsoft.com/office/drawing/2014/main" id="{3EFC1106-F940-5D52-C4ED-62F42DDCD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85765"/>
            <a:ext cx="273367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528B855-46D0-821C-B93A-97124526217C}"/>
              </a:ext>
            </a:extLst>
          </p:cNvPr>
          <p:cNvSpPr txBox="1"/>
          <p:nvPr/>
        </p:nvSpPr>
        <p:spPr>
          <a:xfrm>
            <a:off x="859624" y="5524490"/>
            <a:ext cx="45720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endParaRPr lang="nl-NL" sz="180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AA4882D-2AF1-0752-73D4-B2CA559D61EC}"/>
              </a:ext>
            </a:extLst>
          </p:cNvPr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FB1FF19F-3F60-DB74-C374-2A7B61E700F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732741" y="6480528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31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1361185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FAD6921-AC89-BADD-C689-32C9EC029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1111" r="26250" b="34248"/>
          <a:stretch/>
        </p:blipFill>
        <p:spPr>
          <a:xfrm>
            <a:off x="8001000" y="3517219"/>
            <a:ext cx="3623854" cy="29731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491E9D4-12B6-E1BB-2005-2B57D46DB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404" y="-228600"/>
            <a:ext cx="4572000" cy="4572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C3D136A-B898-74F7-5771-E09233DF8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1" t="32222" r="53041" b="34444"/>
          <a:stretch/>
        </p:blipFill>
        <p:spPr>
          <a:xfrm>
            <a:off x="5490239" y="957263"/>
            <a:ext cx="3178680" cy="2714243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8599E83-877D-2142-19F3-5EF94019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44500"/>
            <a:ext cx="5954713" cy="512763"/>
          </a:xfrm>
        </p:spPr>
        <p:txBody>
          <a:bodyPr/>
          <a:lstStyle/>
          <a:p>
            <a:r>
              <a:rPr lang="nl-NL">
                <a:solidFill>
                  <a:schemeClr val="accent3"/>
                </a:solidFill>
              </a:rPr>
              <a:t>Hoe het wel moet</a:t>
            </a:r>
            <a:endParaRPr lang="nl-BE">
              <a:solidFill>
                <a:schemeClr val="accent3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B1EE73-05AD-B5FD-D5D2-9AA4DB227F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1" t="48889" r="53041" b="13333"/>
          <a:stretch/>
        </p:blipFill>
        <p:spPr>
          <a:xfrm>
            <a:off x="701579" y="876804"/>
            <a:ext cx="2990329" cy="28938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09E8EF5-1BA5-E59D-8485-438334BD45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49461" r="26250" b="14445"/>
          <a:stretch/>
        </p:blipFill>
        <p:spPr>
          <a:xfrm>
            <a:off x="3311334" y="3594100"/>
            <a:ext cx="3298164" cy="281940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CFA0FBF-ABFB-881C-D40F-7500B1227127}"/>
              </a:ext>
            </a:extLst>
          </p:cNvPr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97440EB3-E972-88C3-893D-F9B667A0D33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747586" y="6490424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32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2055268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D9F36-6A39-081A-215B-2014EE3E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291" y="444195"/>
            <a:ext cx="5955665" cy="492443"/>
          </a:xfrm>
        </p:spPr>
        <p:txBody>
          <a:bodyPr wrap="square" lIns="0" tIns="0" rIns="0" bIns="0" anchor="t">
            <a:spAutoFit/>
          </a:bodyPr>
          <a:lstStyle/>
          <a:p>
            <a:r>
              <a:rPr lang="nl-NL">
                <a:solidFill>
                  <a:schemeClr val="tx1"/>
                </a:solidFill>
              </a:rPr>
              <a:t>Laag bij grond 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618CD9-3E8A-2A46-26D0-707536D72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013669"/>
            <a:ext cx="5303520" cy="800219"/>
          </a:xfrm>
        </p:spPr>
        <p:txBody>
          <a:bodyPr wrap="square" lIns="0" tIns="0" rIns="0" bIns="0" anchor="t">
            <a:spAutoFit/>
          </a:bodyPr>
          <a:lstStyle/>
          <a:p>
            <a:endParaRPr lang="nl-NL" sz="2400">
              <a:ea typeface="Microsoft Sans Serif"/>
            </a:endParaRPr>
          </a:p>
          <a:p>
            <a:endParaRPr lang="nl-NL">
              <a:ea typeface="Microsoft Sans Serif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AB4F4BC-B691-EC42-E006-E99EDA4B333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788305" y="1149368"/>
            <a:ext cx="10616643" cy="2154436"/>
          </a:xfrm>
        </p:spPr>
        <p:txBody>
          <a:bodyPr wrap="square" lIns="0" tIns="0" rIns="0" bIns="0" anchor="t">
            <a:spAutoFit/>
          </a:bodyPr>
          <a:lstStyle/>
          <a:p>
            <a:endParaRPr lang="nl-NL">
              <a:ea typeface="Microsoft Sans Serif"/>
            </a:endParaRPr>
          </a:p>
          <a:p>
            <a:pPr marL="457200" indent="-457200">
              <a:buFont typeface="Arial"/>
              <a:buChar char="•"/>
            </a:pPr>
            <a:r>
              <a:rPr lang="nl-NL">
                <a:ea typeface="Microsoft Sans Serif"/>
              </a:rPr>
              <a:t>Wissel handelingen af</a:t>
            </a:r>
          </a:p>
          <a:p>
            <a:pPr marL="457200" indent="-457200">
              <a:buFont typeface="Arial"/>
              <a:buChar char="•"/>
            </a:pPr>
            <a:r>
              <a:rPr lang="nl-NL">
                <a:ea typeface="Microsoft Sans Serif"/>
              </a:rPr>
              <a:t>Wissel werkhouding af</a:t>
            </a:r>
          </a:p>
          <a:p>
            <a:pPr marL="457200" indent="-457200">
              <a:buFont typeface="Arial"/>
              <a:buChar char="•"/>
            </a:pPr>
            <a:r>
              <a:rPr lang="nl-NL">
                <a:ea typeface="Microsoft Sans Serif"/>
              </a:rPr>
              <a:t>Sta regelmatig op om knie tijdig te ontlasten</a:t>
            </a:r>
          </a:p>
          <a:p>
            <a:pPr marL="457200" indent="-457200">
              <a:buFont typeface="Arial"/>
              <a:buChar char="•"/>
            </a:pPr>
            <a:r>
              <a:rPr lang="nl-NL">
                <a:ea typeface="Microsoft Sans Serif"/>
              </a:rPr>
              <a:t>Maak gebruik van hulpmiddelen</a:t>
            </a:r>
          </a:p>
        </p:txBody>
      </p:sp>
      <p:pic>
        <p:nvPicPr>
          <p:cNvPr id="5" name="Afbeelding 5" descr="Afbeelding met hangertje, kettinkje&#10;&#10;Automatisch gegenereerde beschrijving">
            <a:extLst>
              <a:ext uri="{FF2B5EF4-FFF2-40B4-BE49-F238E27FC236}">
                <a16:creationId xmlns:a16="http://schemas.microsoft.com/office/drawing/2014/main" id="{76D9FDC9-2927-7FC3-85A0-8DCFACF37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347" y="4071481"/>
            <a:ext cx="5105660" cy="212838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2161A3F0-8ABF-67C4-0923-4E213F8118E8}"/>
              </a:ext>
            </a:extLst>
          </p:cNvPr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347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433A9-89D4-BB63-9617-F190270A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291" y="444195"/>
            <a:ext cx="5955665" cy="984885"/>
          </a:xfrm>
        </p:spPr>
        <p:txBody>
          <a:bodyPr wrap="square" lIns="0" tIns="0" rIns="0" bIns="0" anchor="t">
            <a:spAutoFit/>
          </a:bodyPr>
          <a:lstStyle/>
          <a:p>
            <a:r>
              <a:rPr lang="nl-BE" b="1">
                <a:solidFill>
                  <a:schemeClr val="tx1"/>
                </a:solidFill>
              </a:rPr>
              <a:t>Verplaatsen hoog laag zonder hulp papegaai</a:t>
            </a:r>
            <a:endParaRPr lang="nl-NL" b="1">
              <a:solidFill>
                <a:schemeClr val="tx1"/>
              </a:solidFill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4C7E36E0-CE8B-C990-CF1D-7F1E3699C9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56054" y="2081425"/>
            <a:ext cx="3561318" cy="3144859"/>
          </a:xfrm>
        </p:spPr>
      </p:pic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BA096313-3436-D2C7-F63D-3FAA48FACF63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7138245" y="1576662"/>
            <a:ext cx="3188134" cy="3703006"/>
          </a:xfr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175A2F50-4957-98E0-1B3C-6E91CAFC5677}"/>
              </a:ext>
            </a:extLst>
          </p:cNvPr>
          <p:cNvSpPr/>
          <p:nvPr/>
        </p:nvSpPr>
        <p:spPr>
          <a:xfrm rot="5400000">
            <a:off x="0" y="602361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AF527C6F-036A-8DBE-055A-7D15F5DE77B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9975" y="6510216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34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1887200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2844A-608A-63C0-B53A-B4345C3E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291" y="444195"/>
            <a:ext cx="5955665" cy="492443"/>
          </a:xfrm>
        </p:spPr>
        <p:txBody>
          <a:bodyPr wrap="square" lIns="0" tIns="0" rIns="0" bIns="0" anchor="t">
            <a:spAutoFit/>
          </a:bodyPr>
          <a:lstStyle/>
          <a:p>
            <a:r>
              <a:rPr lang="nl-NL">
                <a:solidFill>
                  <a:schemeClr val="tx1"/>
                </a:solidFill>
              </a:rPr>
              <a:t>Optillen van kinderen</a:t>
            </a:r>
          </a:p>
        </p:txBody>
      </p:sp>
      <p:pic>
        <p:nvPicPr>
          <p:cNvPr id="5" name="Afbeelding 5" descr="Afbeelding met pentekening&#10;&#10;Automatisch gegenereerde beschrijving">
            <a:extLst>
              <a:ext uri="{FF2B5EF4-FFF2-40B4-BE49-F238E27FC236}">
                <a16:creationId xmlns:a16="http://schemas.microsoft.com/office/drawing/2014/main" id="{7273F3CF-B683-C16E-0A4E-189E7D353F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1900168"/>
            <a:ext cx="5303520" cy="3880624"/>
          </a:xfr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41E92F79-5C3E-9D8F-34E3-9EC6B079E843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6606041" y="1577340"/>
            <a:ext cx="4649198" cy="4526280"/>
          </a:xfr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69750822-0AF5-3531-0E55-BE55769F542E}"/>
              </a:ext>
            </a:extLst>
          </p:cNvPr>
          <p:cNvSpPr/>
          <p:nvPr/>
        </p:nvSpPr>
        <p:spPr>
          <a:xfrm rot="5400000">
            <a:off x="0" y="602361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6F1D3A0-176A-75E0-4E25-852F17C4D72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9767" y="6440943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35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3044123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tekst, accessoire, email&#10;&#10;Automatisch gegenereerde beschrijving">
            <a:extLst>
              <a:ext uri="{FF2B5EF4-FFF2-40B4-BE49-F238E27FC236}">
                <a16:creationId xmlns:a16="http://schemas.microsoft.com/office/drawing/2014/main" id="{FD66283F-372C-F117-2652-512529B7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316" y="1185"/>
            <a:ext cx="5230283" cy="6686296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3D863CC6-88AB-3FBC-9BDB-A28300742DA5}"/>
              </a:ext>
            </a:extLst>
          </p:cNvPr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EFE83AC-8016-3778-D503-0CC5204008C7}"/>
              </a:ext>
            </a:extLst>
          </p:cNvPr>
          <p:cNvSpPr txBox="1"/>
          <p:nvPr/>
        </p:nvSpPr>
        <p:spPr>
          <a:xfrm>
            <a:off x="4323290" y="5646207"/>
            <a:ext cx="4736041" cy="76944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400" dirty="0">
                <a:solidFill>
                  <a:srgbClr val="FF0000"/>
                </a:solidFill>
                <a:latin typeface="Verdana"/>
                <a:ea typeface="Times New Roman" panose="02020603050405020304" pitchFamily="18" charset="0"/>
                <a:cs typeface="Arial"/>
              </a:rPr>
              <a:t>Tessa &amp; Karina</a:t>
            </a:r>
            <a:endParaRPr lang="nl-NL" sz="4400" dirty="0">
              <a:solidFill>
                <a:srgbClr val="FF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02DB179B-A55A-1ACB-41CF-4F3576B7F6F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747586" y="6520112"/>
            <a:ext cx="324680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36</a:t>
            </a:fld>
            <a:endParaRPr sz="1800" spc="-40"/>
          </a:p>
        </p:txBody>
      </p:sp>
    </p:spTree>
    <p:extLst>
      <p:ext uri="{BB962C8B-B14F-4D97-AF65-F5344CB8AC3E}">
        <p14:creationId xmlns:p14="http://schemas.microsoft.com/office/powerpoint/2010/main" val="150874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8DEE9A10-7DE1-F884-D69B-3ACD41879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1743"/>
            <a:ext cx="4572000" cy="18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62CCD10-8D1F-3F37-B57E-C03AB0E9885E}"/>
              </a:ext>
            </a:extLst>
          </p:cNvPr>
          <p:cNvSpPr txBox="1"/>
          <p:nvPr/>
        </p:nvSpPr>
        <p:spPr>
          <a:xfrm>
            <a:off x="6131115" y="1551563"/>
            <a:ext cx="57912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nl-BE" sz="2400">
                <a:solidFill>
                  <a:schemeClr val="bg1"/>
                </a:solidFill>
                <a:effectLst/>
                <a:latin typeface="Verdana" panose="020B060403050404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BELASTING  → BELASTBAARHEID</a:t>
            </a:r>
          </a:p>
          <a:p>
            <a:pPr algn="ctr">
              <a:spcAft>
                <a:spcPts val="1200"/>
              </a:spcAft>
            </a:pPr>
            <a:r>
              <a:rPr lang="nl-BE" sz="2400">
                <a:solidFill>
                  <a:schemeClr val="bg1"/>
                </a:solidFill>
                <a:effectLst/>
                <a:latin typeface="Verdana" panose="020B060403050404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in balans </a:t>
            </a:r>
          </a:p>
          <a:p>
            <a:pPr>
              <a:spcAft>
                <a:spcPts val="1200"/>
              </a:spcAft>
            </a:pPr>
            <a:br>
              <a:rPr lang="nl-BE" sz="2400">
                <a:solidFill>
                  <a:schemeClr val="bg1"/>
                </a:solidFill>
                <a:effectLst/>
                <a:latin typeface="Verdana" panose="020B060403050404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</a:b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2001EBE-F28C-1683-720B-ED0E6A778C27}"/>
              </a:ext>
            </a:extLst>
          </p:cNvPr>
          <p:cNvSpPr txBox="1"/>
          <p:nvPr/>
        </p:nvSpPr>
        <p:spPr>
          <a:xfrm>
            <a:off x="8112315" y="4075331"/>
            <a:ext cx="18288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nl-BE" sz="1800" b="1">
                <a:solidFill>
                  <a:schemeClr val="bg1"/>
                </a:solidFill>
                <a:latin typeface="Verdana" panose="020B060403050404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Welzijn</a:t>
            </a:r>
          </a:p>
          <a:p>
            <a:pPr>
              <a:spcAft>
                <a:spcPts val="1200"/>
              </a:spcAft>
            </a:pPr>
            <a:r>
              <a:rPr lang="nl-BE" sz="1800" b="1">
                <a:solidFill>
                  <a:schemeClr val="bg1"/>
                </a:solidFill>
                <a:latin typeface="Verdana" panose="020B060403050404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Lichamelijk</a:t>
            </a:r>
          </a:p>
          <a:p>
            <a:pPr>
              <a:spcAft>
                <a:spcPts val="1200"/>
              </a:spcAft>
            </a:pPr>
            <a:r>
              <a:rPr lang="nl-BE" sz="1800" b="1">
                <a:solidFill>
                  <a:schemeClr val="bg1"/>
                </a:solidFill>
                <a:latin typeface="Verdana" panose="020B060403050404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Mentaal  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075E4B-597A-3FF5-C1EA-A03A25FD6E08}"/>
              </a:ext>
            </a:extLst>
          </p:cNvPr>
          <p:cNvSpPr/>
          <p:nvPr/>
        </p:nvSpPr>
        <p:spPr>
          <a:xfrm rot="5400000">
            <a:off x="0" y="602361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A2526C2-9974-AB4B-4E49-2975710808D2}"/>
              </a:ext>
            </a:extLst>
          </p:cNvPr>
          <p:cNvSpPr txBox="1"/>
          <p:nvPr/>
        </p:nvSpPr>
        <p:spPr>
          <a:xfrm>
            <a:off x="66145" y="6439957"/>
            <a:ext cx="396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CEF49-6687-EEDE-4D07-ABDB8E9A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4495800" cy="492443"/>
          </a:xfrm>
        </p:spPr>
        <p:txBody>
          <a:bodyPr/>
          <a:lstStyle/>
          <a:p>
            <a:r>
              <a:rPr lang="nl-BE">
                <a:solidFill>
                  <a:schemeClr val="tx1"/>
                </a:solidFill>
              </a:rPr>
              <a:t>Houding en beweging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BC7EC4E-DD17-8F16-09F9-4D6E2603548C}"/>
              </a:ext>
            </a:extLst>
          </p:cNvPr>
          <p:cNvSpPr txBox="1"/>
          <p:nvPr/>
        </p:nvSpPr>
        <p:spPr>
          <a:xfrm>
            <a:off x="7305040" y="797243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160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Hoe voer je je handelingen uit ?</a:t>
            </a:r>
            <a:endParaRPr lang="nl-NL" sz="160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BDE7C91-1997-DF8C-2465-67AC58E37BFA}"/>
              </a:ext>
            </a:extLst>
          </p:cNvPr>
          <p:cNvSpPr txBox="1"/>
          <p:nvPr/>
        </p:nvSpPr>
        <p:spPr>
          <a:xfrm>
            <a:off x="6926580" y="200025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Slappe of gespannen houding</a:t>
            </a:r>
            <a:endParaRPr lang="nl-NL" sz="180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0A236BA-E366-F90D-1F54-713BA4037EAC}"/>
              </a:ext>
            </a:extLst>
          </p:cNvPr>
          <p:cNvSpPr txBox="1"/>
          <p:nvPr/>
        </p:nvSpPr>
        <p:spPr>
          <a:xfrm>
            <a:off x="7620000" y="360336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Bruuske bewegingen</a:t>
            </a:r>
            <a:endParaRPr lang="nl-NL" sz="180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49D3362-7FBC-783A-C754-DB93C7683A29}"/>
              </a:ext>
            </a:extLst>
          </p:cNvPr>
          <p:cNvSpPr txBox="1"/>
          <p:nvPr/>
        </p:nvSpPr>
        <p:spPr>
          <a:xfrm>
            <a:off x="6492240" y="49530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180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Tillen vanuit een  ongunstige beweging </a:t>
            </a:r>
            <a:endParaRPr lang="nl-NL" sz="180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AC734EE-C604-4A0E-4BE4-54AE6540731A}"/>
              </a:ext>
            </a:extLst>
          </p:cNvPr>
          <p:cNvSpPr txBox="1"/>
          <p:nvPr/>
        </p:nvSpPr>
        <p:spPr>
          <a:xfrm>
            <a:off x="1433750" y="1151646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800">
                <a:effectLst/>
                <a:highlight>
                  <a:srgbClr val="FFFF00"/>
                </a:highligh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Basisprincipes</a:t>
            </a:r>
            <a:endParaRPr lang="nl-NL" sz="2800">
              <a:effectLst/>
              <a:highlight>
                <a:srgbClr val="FFFF00"/>
              </a:highlight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persoon, jong, broek&#10;&#10;Automatisch gegenereerde beschrijving">
            <a:extLst>
              <a:ext uri="{FF2B5EF4-FFF2-40B4-BE49-F238E27FC236}">
                <a16:creationId xmlns:a16="http://schemas.microsoft.com/office/drawing/2014/main" id="{78A090E2-3525-C983-4FF5-D5A817DB8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0" y="1837498"/>
            <a:ext cx="1833433" cy="1222289"/>
          </a:xfrm>
          <a:prstGeom prst="rect">
            <a:avLst/>
          </a:prstGeom>
        </p:spPr>
      </p:pic>
      <p:pic>
        <p:nvPicPr>
          <p:cNvPr id="12" name="Afbeelding 11" descr="Afbeelding met vloer, groen&#10;&#10;Automatisch gegenereerde beschrijving">
            <a:extLst>
              <a:ext uri="{FF2B5EF4-FFF2-40B4-BE49-F238E27FC236}">
                <a16:creationId xmlns:a16="http://schemas.microsoft.com/office/drawing/2014/main" id="{B6D90B28-033E-5A85-0AF7-801A68E0B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37088"/>
            <a:ext cx="2646440" cy="1491248"/>
          </a:xfrm>
          <a:prstGeom prst="rect">
            <a:avLst/>
          </a:prstGeom>
        </p:spPr>
      </p:pic>
      <p:pic>
        <p:nvPicPr>
          <p:cNvPr id="14" name="Afbeelding 13" descr="Afbeelding met groen, vloer, binnen, tafel&#10;&#10;Automatisch gegenereerde beschrijving">
            <a:extLst>
              <a:ext uri="{FF2B5EF4-FFF2-40B4-BE49-F238E27FC236}">
                <a16:creationId xmlns:a16="http://schemas.microsoft.com/office/drawing/2014/main" id="{8B76DFFE-0DF0-58EF-7FAC-BBB15986B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96" y="3693769"/>
            <a:ext cx="1990344" cy="1567452"/>
          </a:xfrm>
          <a:prstGeom prst="rect">
            <a:avLst/>
          </a:prstGeom>
        </p:spPr>
      </p:pic>
      <p:pic>
        <p:nvPicPr>
          <p:cNvPr id="17" name="Afbeelding 16" descr="Afbeelding met vloer, muur&#10;&#10;Automatisch gegenereerde beschrijving">
            <a:extLst>
              <a:ext uri="{FF2B5EF4-FFF2-40B4-BE49-F238E27FC236}">
                <a16:creationId xmlns:a16="http://schemas.microsoft.com/office/drawing/2014/main" id="{0BC57FCE-5BF4-575A-518E-83C671CFD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3429000"/>
            <a:ext cx="1834580" cy="1222289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A814BE15-DEE4-2A43-A193-DB9478C6FCFD}"/>
              </a:ext>
            </a:extLst>
          </p:cNvPr>
          <p:cNvSpPr/>
          <p:nvPr/>
        </p:nvSpPr>
        <p:spPr>
          <a:xfrm rot="5400000">
            <a:off x="0" y="6023610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9E7714D-052E-C590-D25A-C9E51A268720}"/>
              </a:ext>
            </a:extLst>
          </p:cNvPr>
          <p:cNvSpPr txBox="1"/>
          <p:nvPr/>
        </p:nvSpPr>
        <p:spPr>
          <a:xfrm>
            <a:off x="66145" y="6439957"/>
            <a:ext cx="396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8655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C8FD7-EFDF-C4CA-24C3-ED8D0197E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637" y="430019"/>
            <a:ext cx="3962909" cy="369332"/>
          </a:xfrm>
        </p:spPr>
        <p:txBody>
          <a:bodyPr/>
          <a:lstStyle/>
          <a:p>
            <a:r>
              <a:rPr lang="nl-BE"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Gezond bewegen</a:t>
            </a:r>
            <a:endParaRPr lang="nl-NL" sz="24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634A7B-5C88-F2E6-D29D-1CCCF9E2F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370679"/>
            <a:ext cx="2067560" cy="984885"/>
          </a:xfrm>
        </p:spPr>
        <p:txBody>
          <a:bodyPr/>
          <a:lstStyle/>
          <a:p>
            <a:r>
              <a:rPr lang="nl-BE" sz="1600"/>
              <a:t>MINDER ZIEK</a:t>
            </a:r>
          </a:p>
          <a:p>
            <a:r>
              <a:rPr lang="nl-BE" sz="1600"/>
              <a:t>MINDER MOE </a:t>
            </a:r>
          </a:p>
          <a:p>
            <a:r>
              <a:rPr lang="nl-BE" sz="1600"/>
              <a:t>BETER GEHUMEURD</a:t>
            </a:r>
          </a:p>
          <a:p>
            <a:r>
              <a:rPr lang="nl-BE" sz="1600"/>
              <a:t>MEER ENERGIE</a:t>
            </a:r>
            <a:endParaRPr lang="nl-NL" sz="16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485EE05-6F6E-D4B8-28B9-2337F4D2D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37" y="939115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3BA4F84-99ED-8FB0-C899-CA3E7D12ED4A}"/>
              </a:ext>
            </a:extLst>
          </p:cNvPr>
          <p:cNvSpPr txBox="1"/>
          <p:nvPr/>
        </p:nvSpPr>
        <p:spPr>
          <a:xfrm>
            <a:off x="1104391" y="2787128"/>
            <a:ext cx="396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40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Gezonde veerkracht</a:t>
            </a:r>
            <a:endParaRPr lang="nl-NL" sz="2400">
              <a:solidFill>
                <a:srgbClr val="FF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4EA6864-F047-2F31-C9A4-0E8D17B15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14817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85F0BE8-9569-9680-6386-8C3D3A282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37" y="4208453"/>
            <a:ext cx="2362200" cy="18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B57EDB5-ADE9-FA9B-6291-228291B0169A}"/>
              </a:ext>
            </a:extLst>
          </p:cNvPr>
          <p:cNvSpPr txBox="1">
            <a:spLocks/>
          </p:cNvSpPr>
          <p:nvPr/>
        </p:nvSpPr>
        <p:spPr>
          <a:xfrm>
            <a:off x="3921760" y="430019"/>
            <a:ext cx="26771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r>
              <a:rPr lang="nl-BE" sz="2400" ker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Gezonde voeding</a:t>
            </a:r>
            <a:endParaRPr lang="nl-NL" sz="2400" ker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FA1CCD8-C606-E777-DD34-370D3EC64211}"/>
              </a:ext>
            </a:extLst>
          </p:cNvPr>
          <p:cNvSpPr txBox="1"/>
          <p:nvPr/>
        </p:nvSpPr>
        <p:spPr>
          <a:xfrm>
            <a:off x="7772400" y="3930335"/>
            <a:ext cx="396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40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Gezonde nachtrust</a:t>
            </a:r>
            <a:endParaRPr lang="nl-NL" sz="2400">
              <a:solidFill>
                <a:srgbClr val="FF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93CD182C-31FF-E39B-05DD-51E4B053C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37" y="4716221"/>
            <a:ext cx="2743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8A0216A6-362B-7DCA-DEF9-8453F2E27365}"/>
              </a:ext>
            </a:extLst>
          </p:cNvPr>
          <p:cNvSpPr/>
          <p:nvPr/>
        </p:nvSpPr>
        <p:spPr>
          <a:xfrm>
            <a:off x="11362944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BB683E6-EB21-9BD5-A29D-5176CF9BC638}"/>
              </a:ext>
            </a:extLst>
          </p:cNvPr>
          <p:cNvSpPr txBox="1"/>
          <p:nvPr/>
        </p:nvSpPr>
        <p:spPr>
          <a:xfrm>
            <a:off x="66145" y="6439957"/>
            <a:ext cx="396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5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83CA1B0-ECD7-6D48-341E-D6EDC2A8B28E}"/>
              </a:ext>
            </a:extLst>
          </p:cNvPr>
          <p:cNvSpPr txBox="1"/>
          <p:nvPr/>
        </p:nvSpPr>
        <p:spPr>
          <a:xfrm>
            <a:off x="11743795" y="6444190"/>
            <a:ext cx="396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6988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3E831E8-8B51-F1F3-5BF8-50DD34912746}"/>
              </a:ext>
            </a:extLst>
          </p:cNvPr>
          <p:cNvSpPr/>
          <p:nvPr/>
        </p:nvSpPr>
        <p:spPr>
          <a:xfrm>
            <a:off x="3642644" y="0"/>
            <a:ext cx="3499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BEWEGING 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8EBF8F3F-9725-54A1-6755-D8C925D36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34" y="1028700"/>
            <a:ext cx="3467668" cy="5155754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79717350-B820-E66C-7F8F-5DC36E52AB7B}"/>
              </a:ext>
            </a:extLst>
          </p:cNvPr>
          <p:cNvSpPr/>
          <p:nvPr/>
        </p:nvSpPr>
        <p:spPr>
          <a:xfrm>
            <a:off x="11362944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320CD1F-0B17-1C43-AEFA-1CF17FA14342}"/>
              </a:ext>
            </a:extLst>
          </p:cNvPr>
          <p:cNvSpPr txBox="1"/>
          <p:nvPr/>
        </p:nvSpPr>
        <p:spPr>
          <a:xfrm>
            <a:off x="11707812" y="6439957"/>
            <a:ext cx="396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5220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6" descr="Afbeelding met persoon, vervagen, sluiten&#10;&#10;Automatisch gegenereerde beschrijving">
            <a:extLst>
              <a:ext uri="{FF2B5EF4-FFF2-40B4-BE49-F238E27FC236}">
                <a16:creationId xmlns:a16="http://schemas.microsoft.com/office/drawing/2014/main" id="{A960ADED-39B3-84CB-70DD-A4B9AD91E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6" y="55487"/>
            <a:ext cx="11975547" cy="67470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7995" y="516349"/>
            <a:ext cx="1815605" cy="522579"/>
          </a:xfrm>
          <a:prstGeom prst="rect">
            <a:avLst/>
          </a:prstGeom>
          <a:solidFill>
            <a:srgbClr val="F8F8F8"/>
          </a:solidFill>
        </p:spPr>
        <p:txBody>
          <a:bodyPr vert="horz" wrap="square" lIns="0" tIns="298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</a:pPr>
            <a:r>
              <a:rPr lang="nl-NL" spc="-105">
                <a:solidFill>
                  <a:srgbClr val="EF4B24"/>
                </a:solidFill>
              </a:rPr>
              <a:t>Time</a:t>
            </a:r>
            <a:r>
              <a:rPr lang="nl-NL" spc="-85">
                <a:solidFill>
                  <a:srgbClr val="EF4B24"/>
                </a:solidFill>
              </a:rPr>
              <a:t> </a:t>
            </a:r>
            <a:r>
              <a:rPr lang="nl-NL" spc="-100">
                <a:solidFill>
                  <a:srgbClr val="EF4B24"/>
                </a:solidFill>
              </a:rPr>
              <a:t>for</a:t>
            </a:r>
            <a:r>
              <a:rPr lang="nl-NL" spc="-70">
                <a:solidFill>
                  <a:srgbClr val="EF4B24"/>
                </a:solidFill>
              </a:rPr>
              <a:t> </a:t>
            </a:r>
            <a:endParaRPr spc="-30">
              <a:solidFill>
                <a:srgbClr val="EF4B24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009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73620" y="6447401"/>
            <a:ext cx="297814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r>
              <a:rPr lang="nl-NL" sz="1800" spc="-40" dirty="0"/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62943" y="6028944"/>
            <a:ext cx="829310" cy="829310"/>
          </a:xfrm>
          <a:custGeom>
            <a:avLst/>
            <a:gdLst/>
            <a:ahLst/>
            <a:cxnLst/>
            <a:rect l="l" t="t" r="r" b="b"/>
            <a:pathLst>
              <a:path w="829309" h="829309">
                <a:moveTo>
                  <a:pt x="829055" y="0"/>
                </a:moveTo>
                <a:lnTo>
                  <a:pt x="0" y="829055"/>
                </a:lnTo>
                <a:lnTo>
                  <a:pt x="829055" y="829055"/>
                </a:lnTo>
                <a:lnTo>
                  <a:pt x="8290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95500" y="303191"/>
            <a:ext cx="8000999" cy="522579"/>
          </a:xfrm>
          <a:prstGeom prst="rect">
            <a:avLst/>
          </a:prstGeom>
          <a:solidFill>
            <a:srgbClr val="EF4B24"/>
          </a:solidFill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lang="nl-NL" spc="200"/>
              <a:t>Buik en rugspieren aanspannen !!</a:t>
            </a:r>
            <a:endParaRPr spc="2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784203" y="6468567"/>
            <a:ext cx="266065" cy="297517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z="1800" spc="-40" dirty="0"/>
              <a:t>9</a:t>
            </a:fld>
            <a:endParaRPr sz="1800" spc="-4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 7" descr="Thinking Face Emoji">
                <a:extLst>
                  <a:ext uri="{FF2B5EF4-FFF2-40B4-BE49-F238E27FC236}">
                    <a16:creationId xmlns:a16="http://schemas.microsoft.com/office/drawing/2014/main" id="{18A8730E-A012-D856-1C16-A9BAFA142AA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69775242"/>
                  </p:ext>
                </p:extLst>
              </p:nvPr>
            </p:nvGraphicFramePr>
            <p:xfrm>
              <a:off x="356259" y="947220"/>
              <a:ext cx="2896707" cy="292709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96707" cy="2927094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86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 7" descr="Thinking Face Emoji">
                <a:extLst>
                  <a:ext uri="{FF2B5EF4-FFF2-40B4-BE49-F238E27FC236}">
                    <a16:creationId xmlns:a16="http://schemas.microsoft.com/office/drawing/2014/main" id="{18A8730E-A012-D856-1C16-A9BAFA142A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259" y="947220"/>
                <a:ext cx="2896707" cy="292709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kstvak 6">
            <a:extLst>
              <a:ext uri="{FF2B5EF4-FFF2-40B4-BE49-F238E27FC236}">
                <a16:creationId xmlns:a16="http://schemas.microsoft.com/office/drawing/2014/main" id="{AA8200B6-3B40-7C7A-EE4F-770B3ABB86D4}"/>
              </a:ext>
            </a:extLst>
          </p:cNvPr>
          <p:cNvSpPr txBox="1"/>
          <p:nvPr/>
        </p:nvSpPr>
        <p:spPr>
          <a:xfrm rot="19527084">
            <a:off x="1050731" y="314963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800" b="1" i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Iedereen heeft buikspieren</a:t>
            </a:r>
          </a:p>
        </p:txBody>
      </p:sp>
      <p:pic>
        <p:nvPicPr>
          <p:cNvPr id="2" name="Afbeelding 1" descr="Afbeelding met vloer, binnen, groen, gebouw&#10;&#10;Automatisch gegenereerde beschrijving">
            <a:extLst>
              <a:ext uri="{FF2B5EF4-FFF2-40B4-BE49-F238E27FC236}">
                <a16:creationId xmlns:a16="http://schemas.microsoft.com/office/drawing/2014/main" id="{E87ACE7E-1661-43FA-DD13-C9C8E69BD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40" y="1267220"/>
            <a:ext cx="3965544" cy="2239244"/>
          </a:xfrm>
          <a:prstGeom prst="rect">
            <a:avLst/>
          </a:prstGeom>
        </p:spPr>
      </p:pic>
      <p:pic>
        <p:nvPicPr>
          <p:cNvPr id="9" name="Afbeelding 8" descr="Afbeelding met vloer, binnen, groen&#10;&#10;Automatisch gegenereerde beschrijving">
            <a:extLst>
              <a:ext uri="{FF2B5EF4-FFF2-40B4-BE49-F238E27FC236}">
                <a16:creationId xmlns:a16="http://schemas.microsoft.com/office/drawing/2014/main" id="{32636D40-1633-080D-ED02-F206A2E7E6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6" y="3962399"/>
            <a:ext cx="3667389" cy="20665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CA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 smtClean="0">
            <a:solidFill>
              <a:schemeClr val="bg1"/>
            </a:solidFill>
            <a:effectLst/>
            <a:latin typeface="Verdana" panose="020B0604030504040204" pitchFamily="34" charset="0"/>
            <a:ea typeface="Times New Roman" panose="02020603050405020304" pitchFamily="18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482</Words>
  <Application>Microsoft Office PowerPoint</Application>
  <PresentationFormat>Breedbeeld</PresentationFormat>
  <Paragraphs>146</Paragraphs>
  <Slides>36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2" baseType="lpstr">
      <vt:lpstr>Arial</vt:lpstr>
      <vt:lpstr>Calibri</vt:lpstr>
      <vt:lpstr>Lucida Sans Unicode</vt:lpstr>
      <vt:lpstr>Microsoft Sans Serif</vt:lpstr>
      <vt:lpstr>Verdana</vt:lpstr>
      <vt:lpstr>Office Theme</vt:lpstr>
      <vt:lpstr>Rugscholing</vt:lpstr>
      <vt:lpstr>Zorg voor jezelf</vt:lpstr>
      <vt:lpstr>PowerPoint-presentatie</vt:lpstr>
      <vt:lpstr>PowerPoint-presentatie</vt:lpstr>
      <vt:lpstr>Houding en beweging</vt:lpstr>
      <vt:lpstr>Gezond bewegen</vt:lpstr>
      <vt:lpstr>PowerPoint-presentatie</vt:lpstr>
      <vt:lpstr>Time for </vt:lpstr>
      <vt:lpstr>Buik en rugspieren aanspannen !!</vt:lpstr>
      <vt:lpstr>PowerPoint-presentatie</vt:lpstr>
      <vt:lpstr>Time for </vt:lpstr>
      <vt:lpstr>Bekkenkanteling  vanuit rug lig</vt:lpstr>
      <vt:lpstr>PowerPoint-presentatie</vt:lpstr>
      <vt:lpstr>Natuurlijke kromming rug </vt:lpstr>
      <vt:lpstr>PowerPoint-presentatie</vt:lpstr>
      <vt:lpstr>PowerPoint-presentatie</vt:lpstr>
      <vt:lpstr>PowerPoint-presentatie</vt:lpstr>
      <vt:lpstr>Kijk met aandacht  </vt:lpstr>
      <vt:lpstr>Stap 1: evalueer</vt:lpstr>
      <vt:lpstr>Zorg en verplaatsingen </vt:lpstr>
      <vt:lpstr>PowerPoint-presentatie</vt:lpstr>
      <vt:lpstr>PowerPoint-presentatie</vt:lpstr>
      <vt:lpstr>PowerPoint-presentatie</vt:lpstr>
      <vt:lpstr>Communiceer </vt:lpstr>
      <vt:lpstr>PowerPoint-presentatie</vt:lpstr>
      <vt:lpstr>PowerPoint-presentatie</vt:lpstr>
      <vt:lpstr>We kunnen de basisprincipes  op alle zorgsituaties toepassen</vt:lpstr>
      <vt:lpstr>PowerPoint-presentatie</vt:lpstr>
      <vt:lpstr>     </vt:lpstr>
      <vt:lpstr>Juiste houding aan bureau</vt:lpstr>
      <vt:lpstr>In- en uit de auto stappen</vt:lpstr>
      <vt:lpstr>Hoe het wel moet</vt:lpstr>
      <vt:lpstr>Laag bij grond werken</vt:lpstr>
      <vt:lpstr>Verplaatsen hoog laag zonder hulp papegaai</vt:lpstr>
      <vt:lpstr>Optillen van kinderen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Erika Pelemans</dc:creator>
  <cp:lastModifiedBy>Riket karina</cp:lastModifiedBy>
  <cp:revision>157</cp:revision>
  <dcterms:created xsi:type="dcterms:W3CDTF">2022-11-11T12:46:54Z</dcterms:created>
  <dcterms:modified xsi:type="dcterms:W3CDTF">2022-12-13T20:35:53Z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2021-07-09T00:00:00Z</vt:filetime>
  </property>
  <property fmtid="{D5CDD505-2E9C-101B-9397-08002B2CF9AE}" pid="3" name="Creator">
    <vt:lpwstr>Microsoft® PowerPoint® voor Microsoft 365</vt:lpwstr>
  </property>
  <property fmtid="{D5CDD505-2E9C-101B-9397-08002B2CF9AE}" pid="4" name="LastSaved">
    <vt:filetime>2022-11-11T00:00:00Z</vt:filetime>
  </property>
</Properties>
</file>